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63" r:id="rId5"/>
    <p:sldId id="287" r:id="rId6"/>
    <p:sldId id="323" r:id="rId7"/>
    <p:sldId id="436" r:id="rId8"/>
    <p:sldId id="343" r:id="rId9"/>
    <p:sldId id="286" r:id="rId10"/>
    <p:sldId id="344" r:id="rId11"/>
    <p:sldId id="437" r:id="rId12"/>
    <p:sldId id="341" r:id="rId13"/>
    <p:sldId id="325" r:id="rId14"/>
    <p:sldId id="441" r:id="rId15"/>
    <p:sldId id="438" r:id="rId16"/>
    <p:sldId id="327" r:id="rId17"/>
    <p:sldId id="328" r:id="rId18"/>
    <p:sldId id="329" r:id="rId19"/>
    <p:sldId id="330" r:id="rId20"/>
    <p:sldId id="331" r:id="rId21"/>
    <p:sldId id="442" r:id="rId22"/>
    <p:sldId id="332" r:id="rId23"/>
    <p:sldId id="449" r:id="rId24"/>
    <p:sldId id="448" r:id="rId25"/>
    <p:sldId id="440" r:id="rId26"/>
    <p:sldId id="333" r:id="rId27"/>
    <p:sldId id="334" r:id="rId28"/>
    <p:sldId id="336" r:id="rId29"/>
    <p:sldId id="335" r:id="rId30"/>
    <p:sldId id="443" r:id="rId31"/>
    <p:sldId id="337" r:id="rId32"/>
    <p:sldId id="444" r:id="rId33"/>
    <p:sldId id="338" r:id="rId34"/>
    <p:sldId id="445" r:id="rId35"/>
    <p:sldId id="339" r:id="rId36"/>
    <p:sldId id="340" r:id="rId37"/>
    <p:sldId id="446" r:id="rId38"/>
    <p:sldId id="447" r:id="rId39"/>
    <p:sldId id="434" r:id="rId40"/>
    <p:sldId id="435"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D35"/>
    <a:srgbClr val="436A5A"/>
    <a:srgbClr val="3D5C4D"/>
    <a:srgbClr val="006E56"/>
    <a:srgbClr val="007568"/>
    <a:srgbClr val="00725E"/>
    <a:srgbClr val="57A186"/>
    <a:srgbClr val="74D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75" autoAdjust="0"/>
  </p:normalViewPr>
  <p:slideViewPr>
    <p:cSldViewPr snapToGrid="0" snapToObjects="1">
      <p:cViewPr varScale="1">
        <p:scale>
          <a:sx n="76" d="100"/>
          <a:sy n="76" d="100"/>
        </p:scale>
        <p:origin x="263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744"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Nelson" userId="34ca71d7-2030-4cff-a3bc-b14db073f22e" providerId="ADAL" clId="{7491CB31-4DC1-418F-9EF2-60D041626917}"/>
    <pc:docChg chg="modSld">
      <pc:chgData name="Kari Nelson" userId="34ca71d7-2030-4cff-a3bc-b14db073f22e" providerId="ADAL" clId="{7491CB31-4DC1-418F-9EF2-60D041626917}" dt="2020-08-18T18:35:07.043" v="43" actId="5793"/>
      <pc:docMkLst>
        <pc:docMk/>
      </pc:docMkLst>
      <pc:sldChg chg="modNotesTx">
        <pc:chgData name="Kari Nelson" userId="34ca71d7-2030-4cff-a3bc-b14db073f22e" providerId="ADAL" clId="{7491CB31-4DC1-418F-9EF2-60D041626917}" dt="2020-08-18T18:33:21.110" v="7" actId="5793"/>
        <pc:sldMkLst>
          <pc:docMk/>
          <pc:sldMk cId="3875861786" sldId="286"/>
        </pc:sldMkLst>
      </pc:sldChg>
      <pc:sldChg chg="modNotesTx">
        <pc:chgData name="Kari Nelson" userId="34ca71d7-2030-4cff-a3bc-b14db073f22e" providerId="ADAL" clId="{7491CB31-4DC1-418F-9EF2-60D041626917}" dt="2020-08-18T18:33:07.903" v="1" actId="5793"/>
        <pc:sldMkLst>
          <pc:docMk/>
          <pc:sldMk cId="2713513403" sldId="287"/>
        </pc:sldMkLst>
      </pc:sldChg>
      <pc:sldChg chg="modNotesTx">
        <pc:chgData name="Kari Nelson" userId="34ca71d7-2030-4cff-a3bc-b14db073f22e" providerId="ADAL" clId="{7491CB31-4DC1-418F-9EF2-60D041626917}" dt="2020-08-18T18:33:12.127" v="3" actId="5793"/>
        <pc:sldMkLst>
          <pc:docMk/>
          <pc:sldMk cId="2849337700" sldId="323"/>
        </pc:sldMkLst>
      </pc:sldChg>
      <pc:sldChg chg="modNotesTx">
        <pc:chgData name="Kari Nelson" userId="34ca71d7-2030-4cff-a3bc-b14db073f22e" providerId="ADAL" clId="{7491CB31-4DC1-418F-9EF2-60D041626917}" dt="2020-08-18T18:33:36.754" v="12" actId="5793"/>
        <pc:sldMkLst>
          <pc:docMk/>
          <pc:sldMk cId="2349145854" sldId="325"/>
        </pc:sldMkLst>
      </pc:sldChg>
      <pc:sldChg chg="modNotesTx">
        <pc:chgData name="Kari Nelson" userId="34ca71d7-2030-4cff-a3bc-b14db073f22e" providerId="ADAL" clId="{7491CB31-4DC1-418F-9EF2-60D041626917}" dt="2020-08-18T18:33:47.443" v="16" actId="5793"/>
        <pc:sldMkLst>
          <pc:docMk/>
          <pc:sldMk cId="1199853245" sldId="327"/>
        </pc:sldMkLst>
      </pc:sldChg>
      <pc:sldChg chg="modNotesTx">
        <pc:chgData name="Kari Nelson" userId="34ca71d7-2030-4cff-a3bc-b14db073f22e" providerId="ADAL" clId="{7491CB31-4DC1-418F-9EF2-60D041626917}" dt="2020-08-18T18:33:53.577" v="18" actId="5793"/>
        <pc:sldMkLst>
          <pc:docMk/>
          <pc:sldMk cId="1306766849" sldId="328"/>
        </pc:sldMkLst>
      </pc:sldChg>
      <pc:sldChg chg="modNotesTx">
        <pc:chgData name="Kari Nelson" userId="34ca71d7-2030-4cff-a3bc-b14db073f22e" providerId="ADAL" clId="{7491CB31-4DC1-418F-9EF2-60D041626917}" dt="2020-08-18T18:33:58.842" v="20" actId="5793"/>
        <pc:sldMkLst>
          <pc:docMk/>
          <pc:sldMk cId="2617914126" sldId="329"/>
        </pc:sldMkLst>
      </pc:sldChg>
      <pc:sldChg chg="modNotesTx">
        <pc:chgData name="Kari Nelson" userId="34ca71d7-2030-4cff-a3bc-b14db073f22e" providerId="ADAL" clId="{7491CB31-4DC1-418F-9EF2-60D041626917}" dt="2020-08-18T18:34:04.126" v="22" actId="5793"/>
        <pc:sldMkLst>
          <pc:docMk/>
          <pc:sldMk cId="3901620586" sldId="330"/>
        </pc:sldMkLst>
      </pc:sldChg>
      <pc:sldChg chg="modNotesTx">
        <pc:chgData name="Kari Nelson" userId="34ca71d7-2030-4cff-a3bc-b14db073f22e" providerId="ADAL" clId="{7491CB31-4DC1-418F-9EF2-60D041626917}" dt="2020-08-18T18:34:08.379" v="24" actId="5793"/>
        <pc:sldMkLst>
          <pc:docMk/>
          <pc:sldMk cId="3279641154" sldId="331"/>
        </pc:sldMkLst>
      </pc:sldChg>
      <pc:sldChg chg="modNotesTx">
        <pc:chgData name="Kari Nelson" userId="34ca71d7-2030-4cff-a3bc-b14db073f22e" providerId="ADAL" clId="{7491CB31-4DC1-418F-9EF2-60D041626917}" dt="2020-08-18T18:34:13.799" v="26" actId="5793"/>
        <pc:sldMkLst>
          <pc:docMk/>
          <pc:sldMk cId="7064073" sldId="332"/>
        </pc:sldMkLst>
      </pc:sldChg>
      <pc:sldChg chg="modNotesTx">
        <pc:chgData name="Kari Nelson" userId="34ca71d7-2030-4cff-a3bc-b14db073f22e" providerId="ADAL" clId="{7491CB31-4DC1-418F-9EF2-60D041626917}" dt="2020-08-18T18:34:26.283" v="30" actId="5793"/>
        <pc:sldMkLst>
          <pc:docMk/>
          <pc:sldMk cId="33712329" sldId="333"/>
        </pc:sldMkLst>
      </pc:sldChg>
      <pc:sldChg chg="modNotesTx">
        <pc:chgData name="Kari Nelson" userId="34ca71d7-2030-4cff-a3bc-b14db073f22e" providerId="ADAL" clId="{7491CB31-4DC1-418F-9EF2-60D041626917}" dt="2020-08-18T18:34:31.835" v="31" actId="20577"/>
        <pc:sldMkLst>
          <pc:docMk/>
          <pc:sldMk cId="3262859777" sldId="334"/>
        </pc:sldMkLst>
      </pc:sldChg>
      <pc:sldChg chg="modNotesTx">
        <pc:chgData name="Kari Nelson" userId="34ca71d7-2030-4cff-a3bc-b14db073f22e" providerId="ADAL" clId="{7491CB31-4DC1-418F-9EF2-60D041626917}" dt="2020-08-18T18:34:39.359" v="33" actId="5793"/>
        <pc:sldMkLst>
          <pc:docMk/>
          <pc:sldMk cId="3077628147" sldId="337"/>
        </pc:sldMkLst>
      </pc:sldChg>
      <pc:sldChg chg="modNotesTx">
        <pc:chgData name="Kari Nelson" userId="34ca71d7-2030-4cff-a3bc-b14db073f22e" providerId="ADAL" clId="{7491CB31-4DC1-418F-9EF2-60D041626917}" dt="2020-08-18T18:34:45.179" v="35" actId="5793"/>
        <pc:sldMkLst>
          <pc:docMk/>
          <pc:sldMk cId="898040773" sldId="338"/>
        </pc:sldMkLst>
      </pc:sldChg>
      <pc:sldChg chg="modNotesTx">
        <pc:chgData name="Kari Nelson" userId="34ca71d7-2030-4cff-a3bc-b14db073f22e" providerId="ADAL" clId="{7491CB31-4DC1-418F-9EF2-60D041626917}" dt="2020-08-18T18:34:50.514" v="37" actId="5793"/>
        <pc:sldMkLst>
          <pc:docMk/>
          <pc:sldMk cId="267231894" sldId="339"/>
        </pc:sldMkLst>
      </pc:sldChg>
      <pc:sldChg chg="modNotesTx">
        <pc:chgData name="Kari Nelson" userId="34ca71d7-2030-4cff-a3bc-b14db073f22e" providerId="ADAL" clId="{7491CB31-4DC1-418F-9EF2-60D041626917}" dt="2020-08-18T18:34:59.951" v="41" actId="20577"/>
        <pc:sldMkLst>
          <pc:docMk/>
          <pc:sldMk cId="212074371" sldId="340"/>
        </pc:sldMkLst>
      </pc:sldChg>
      <pc:sldChg chg="modNotesTx">
        <pc:chgData name="Kari Nelson" userId="34ca71d7-2030-4cff-a3bc-b14db073f22e" providerId="ADAL" clId="{7491CB31-4DC1-418F-9EF2-60D041626917}" dt="2020-08-18T18:33:31.142" v="10" actId="5793"/>
        <pc:sldMkLst>
          <pc:docMk/>
          <pc:sldMk cId="4209040207" sldId="341"/>
        </pc:sldMkLst>
      </pc:sldChg>
      <pc:sldChg chg="modNotesTx">
        <pc:chgData name="Kari Nelson" userId="34ca71d7-2030-4cff-a3bc-b14db073f22e" providerId="ADAL" clId="{7491CB31-4DC1-418F-9EF2-60D041626917}" dt="2020-08-18T18:33:17.462" v="5" actId="5793"/>
        <pc:sldMkLst>
          <pc:docMk/>
          <pc:sldMk cId="1736161869" sldId="343"/>
        </pc:sldMkLst>
      </pc:sldChg>
      <pc:sldChg chg="modNotesTx">
        <pc:chgData name="Kari Nelson" userId="34ca71d7-2030-4cff-a3bc-b14db073f22e" providerId="ADAL" clId="{7491CB31-4DC1-418F-9EF2-60D041626917}" dt="2020-08-18T18:33:25.345" v="8" actId="6549"/>
        <pc:sldMkLst>
          <pc:docMk/>
          <pc:sldMk cId="3261104281" sldId="344"/>
        </pc:sldMkLst>
      </pc:sldChg>
      <pc:sldChg chg="modNotesTx">
        <pc:chgData name="Kari Nelson" userId="34ca71d7-2030-4cff-a3bc-b14db073f22e" providerId="ADAL" clId="{7491CB31-4DC1-418F-9EF2-60D041626917}" dt="2020-08-18T18:33:40.882" v="14" actId="5793"/>
        <pc:sldMkLst>
          <pc:docMk/>
          <pc:sldMk cId="3749311342" sldId="441"/>
        </pc:sldMkLst>
      </pc:sldChg>
      <pc:sldChg chg="modNotesTx">
        <pc:chgData name="Kari Nelson" userId="34ca71d7-2030-4cff-a3bc-b14db073f22e" providerId="ADAL" clId="{7491CB31-4DC1-418F-9EF2-60D041626917}" dt="2020-08-18T18:35:07.043" v="43" actId="5793"/>
        <pc:sldMkLst>
          <pc:docMk/>
          <pc:sldMk cId="2046493364" sldId="447"/>
        </pc:sldMkLst>
      </pc:sldChg>
      <pc:sldChg chg="modNotesTx">
        <pc:chgData name="Kari Nelson" userId="34ca71d7-2030-4cff-a3bc-b14db073f22e" providerId="ADAL" clId="{7491CB31-4DC1-418F-9EF2-60D041626917}" dt="2020-08-18T18:34:19.839" v="28" actId="5793"/>
        <pc:sldMkLst>
          <pc:docMk/>
          <pc:sldMk cId="1214501493" sldId="4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64" cy="465384"/>
          </a:xfrm>
          <a:prstGeom prst="rect">
            <a:avLst/>
          </a:prstGeom>
        </p:spPr>
        <p:txBody>
          <a:bodyPr vert="horz" lIns="92199" tIns="46099" rIns="92199" bIns="46099" rtlCol="0"/>
          <a:lstStyle>
            <a:lvl1pPr algn="l">
              <a:defRPr sz="1200"/>
            </a:lvl1pPr>
          </a:lstStyle>
          <a:p>
            <a:endParaRPr lang="en-US" dirty="0"/>
          </a:p>
        </p:txBody>
      </p:sp>
      <p:sp>
        <p:nvSpPr>
          <p:cNvPr id="4" name="Footer Placeholder 3"/>
          <p:cNvSpPr>
            <a:spLocks noGrp="1"/>
          </p:cNvSpPr>
          <p:nvPr>
            <p:ph type="ftr" sz="quarter" idx="2"/>
          </p:nvPr>
        </p:nvSpPr>
        <p:spPr>
          <a:xfrm>
            <a:off x="0" y="8829407"/>
            <a:ext cx="3038264" cy="465383"/>
          </a:xfrm>
          <a:prstGeom prst="rect">
            <a:avLst/>
          </a:prstGeom>
        </p:spPr>
        <p:txBody>
          <a:bodyPr vert="horz" lIns="92199" tIns="46099" rIns="92199" bIns="460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48" y="8829407"/>
            <a:ext cx="3038264" cy="465383"/>
          </a:xfrm>
          <a:prstGeom prst="rect">
            <a:avLst/>
          </a:prstGeom>
        </p:spPr>
        <p:txBody>
          <a:bodyPr vert="horz" lIns="92199" tIns="46099" rIns="92199" bIns="46099" rtlCol="0" anchor="b"/>
          <a:lstStyle>
            <a:lvl1pPr algn="r">
              <a:defRPr sz="1200"/>
            </a:lvl1pPr>
          </a:lstStyle>
          <a:p>
            <a:fld id="{A9B02647-89D5-456C-9272-B601EE897FDE}" type="slidenum">
              <a:rPr lang="en-US" smtClean="0"/>
              <a:t>‹#›</a:t>
            </a:fld>
            <a:endParaRPr lang="en-US" dirty="0"/>
          </a:p>
        </p:txBody>
      </p:sp>
    </p:spTree>
    <p:extLst>
      <p:ext uri="{BB962C8B-B14F-4D97-AF65-F5344CB8AC3E}">
        <p14:creationId xmlns:p14="http://schemas.microsoft.com/office/powerpoint/2010/main" val="2429481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9" rIns="93176" bIns="46589"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6" tIns="46589" rIns="93176" bIns="46589" rtlCol="0"/>
          <a:lstStyle>
            <a:lvl1pPr algn="r">
              <a:defRPr sz="1200"/>
            </a:lvl1pPr>
          </a:lstStyle>
          <a:p>
            <a:fld id="{D58DEA50-8262-48BD-A7C3-481CFDAD2B81}" type="datetimeFigureOut">
              <a:rPr lang="en-US" smtClean="0"/>
              <a:t>9/10/2020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9" rIns="93176"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9" rIns="93176"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9" rIns="93176"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6"/>
            <a:ext cx="3037840" cy="464820"/>
          </a:xfrm>
          <a:prstGeom prst="rect">
            <a:avLst/>
          </a:prstGeom>
        </p:spPr>
        <p:txBody>
          <a:bodyPr vert="horz" lIns="93176" tIns="46589" rIns="93176" bIns="46589" rtlCol="0" anchor="b"/>
          <a:lstStyle>
            <a:lvl1pPr algn="r">
              <a:defRPr sz="1200"/>
            </a:lvl1pPr>
          </a:lstStyle>
          <a:p>
            <a:fld id="{DBBEB451-9437-42D6-BE65-725A63662BE1}" type="slidenum">
              <a:rPr lang="en-US" smtClean="0"/>
              <a:t>‹#›</a:t>
            </a:fld>
            <a:endParaRPr lang="en-US" dirty="0"/>
          </a:p>
        </p:txBody>
      </p:sp>
    </p:spTree>
    <p:extLst>
      <p:ext uri="{BB962C8B-B14F-4D97-AF65-F5344CB8AC3E}">
        <p14:creationId xmlns:p14="http://schemas.microsoft.com/office/powerpoint/2010/main" val="3730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B451-9437-42D6-BE65-725A63662BE1}" type="slidenum">
              <a:rPr lang="en-US" smtClean="0"/>
              <a:t>1</a:t>
            </a:fld>
            <a:endParaRPr lang="en-US" dirty="0"/>
          </a:p>
        </p:txBody>
      </p:sp>
    </p:spTree>
    <p:extLst>
      <p:ext uri="{BB962C8B-B14F-4D97-AF65-F5344CB8AC3E}">
        <p14:creationId xmlns:p14="http://schemas.microsoft.com/office/powerpoint/2010/main" val="27801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31637">
              <a:buFontTx/>
              <a:buNone/>
              <a:defRPr/>
            </a:pPr>
            <a:endParaRPr lang="en-US" sz="1200" dirty="0"/>
          </a:p>
        </p:txBody>
      </p:sp>
      <p:sp>
        <p:nvSpPr>
          <p:cNvPr id="4" name="Slide Number Placeholder 3"/>
          <p:cNvSpPr>
            <a:spLocks noGrp="1"/>
          </p:cNvSpPr>
          <p:nvPr>
            <p:ph type="sldNum" sz="quarter" idx="10"/>
          </p:nvPr>
        </p:nvSpPr>
        <p:spPr/>
        <p:txBody>
          <a:bodyPr/>
          <a:lstStyle/>
          <a:p>
            <a:fld id="{EAB4CC1C-726F-463A-A628-B5D49F580DA0}" type="slidenum">
              <a:rPr lang="en-US" smtClean="0"/>
              <a:t>10</a:t>
            </a:fld>
            <a:endParaRPr lang="en-US" dirty="0"/>
          </a:p>
        </p:txBody>
      </p:sp>
    </p:spTree>
    <p:extLst>
      <p:ext uri="{BB962C8B-B14F-4D97-AF65-F5344CB8AC3E}">
        <p14:creationId xmlns:p14="http://schemas.microsoft.com/office/powerpoint/2010/main" val="254551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11</a:t>
            </a:fld>
            <a:endParaRPr lang="en-US" dirty="0"/>
          </a:p>
        </p:txBody>
      </p:sp>
    </p:spTree>
    <p:extLst>
      <p:ext uri="{BB962C8B-B14F-4D97-AF65-F5344CB8AC3E}">
        <p14:creationId xmlns:p14="http://schemas.microsoft.com/office/powerpoint/2010/main" val="63819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EB451-9437-42D6-BE65-725A63662BE1}" type="slidenum">
              <a:rPr lang="en-US" smtClean="0"/>
              <a:t>12</a:t>
            </a:fld>
            <a:endParaRPr lang="en-US" dirty="0"/>
          </a:p>
        </p:txBody>
      </p:sp>
    </p:spTree>
    <p:extLst>
      <p:ext uri="{BB962C8B-B14F-4D97-AF65-F5344CB8AC3E}">
        <p14:creationId xmlns:p14="http://schemas.microsoft.com/office/powerpoint/2010/main" val="383696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13</a:t>
            </a:fld>
            <a:endParaRPr lang="en-US" dirty="0"/>
          </a:p>
        </p:txBody>
      </p:sp>
    </p:spTree>
    <p:extLst>
      <p:ext uri="{BB962C8B-B14F-4D97-AF65-F5344CB8AC3E}">
        <p14:creationId xmlns:p14="http://schemas.microsoft.com/office/powerpoint/2010/main" val="334109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14</a:t>
            </a:fld>
            <a:endParaRPr lang="en-US" dirty="0"/>
          </a:p>
        </p:txBody>
      </p:sp>
    </p:spTree>
    <p:extLst>
      <p:ext uri="{BB962C8B-B14F-4D97-AF65-F5344CB8AC3E}">
        <p14:creationId xmlns:p14="http://schemas.microsoft.com/office/powerpoint/2010/main" val="211582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15</a:t>
            </a:fld>
            <a:endParaRPr lang="en-US" dirty="0"/>
          </a:p>
        </p:txBody>
      </p:sp>
    </p:spTree>
    <p:extLst>
      <p:ext uri="{BB962C8B-B14F-4D97-AF65-F5344CB8AC3E}">
        <p14:creationId xmlns:p14="http://schemas.microsoft.com/office/powerpoint/2010/main" val="114728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16</a:t>
            </a:fld>
            <a:endParaRPr lang="en-US" dirty="0"/>
          </a:p>
        </p:txBody>
      </p:sp>
    </p:spTree>
    <p:extLst>
      <p:ext uri="{BB962C8B-B14F-4D97-AF65-F5344CB8AC3E}">
        <p14:creationId xmlns:p14="http://schemas.microsoft.com/office/powerpoint/2010/main" val="20016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17</a:t>
            </a:fld>
            <a:endParaRPr lang="en-US" dirty="0"/>
          </a:p>
        </p:txBody>
      </p:sp>
    </p:spTree>
    <p:extLst>
      <p:ext uri="{BB962C8B-B14F-4D97-AF65-F5344CB8AC3E}">
        <p14:creationId xmlns:p14="http://schemas.microsoft.com/office/powerpoint/2010/main" val="28977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EB451-9437-42D6-BE65-725A63662BE1}" type="slidenum">
              <a:rPr lang="en-US" smtClean="0"/>
              <a:t>18</a:t>
            </a:fld>
            <a:endParaRPr lang="en-US" dirty="0"/>
          </a:p>
        </p:txBody>
      </p:sp>
    </p:spTree>
    <p:extLst>
      <p:ext uri="{BB962C8B-B14F-4D97-AF65-F5344CB8AC3E}">
        <p14:creationId xmlns:p14="http://schemas.microsoft.com/office/powerpoint/2010/main" val="265647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19</a:t>
            </a:fld>
            <a:endParaRPr lang="en-US" dirty="0"/>
          </a:p>
        </p:txBody>
      </p:sp>
    </p:spTree>
    <p:extLst>
      <p:ext uri="{BB962C8B-B14F-4D97-AF65-F5344CB8AC3E}">
        <p14:creationId xmlns:p14="http://schemas.microsoft.com/office/powerpoint/2010/main" val="196545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BBEB451-9437-42D6-BE65-725A63662BE1}" type="slidenum">
              <a:rPr lang="en-US" smtClean="0"/>
              <a:t>2</a:t>
            </a:fld>
            <a:endParaRPr lang="en-US" dirty="0"/>
          </a:p>
        </p:txBody>
      </p:sp>
    </p:spTree>
    <p:extLst>
      <p:ext uri="{BB962C8B-B14F-4D97-AF65-F5344CB8AC3E}">
        <p14:creationId xmlns:p14="http://schemas.microsoft.com/office/powerpoint/2010/main" val="195739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20</a:t>
            </a:fld>
            <a:endParaRPr lang="en-US" dirty="0"/>
          </a:p>
        </p:txBody>
      </p:sp>
    </p:spTree>
    <p:extLst>
      <p:ext uri="{BB962C8B-B14F-4D97-AF65-F5344CB8AC3E}">
        <p14:creationId xmlns:p14="http://schemas.microsoft.com/office/powerpoint/2010/main" val="362064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21</a:t>
            </a:fld>
            <a:endParaRPr lang="en-US" dirty="0"/>
          </a:p>
        </p:txBody>
      </p:sp>
    </p:spTree>
    <p:extLst>
      <p:ext uri="{BB962C8B-B14F-4D97-AF65-F5344CB8AC3E}">
        <p14:creationId xmlns:p14="http://schemas.microsoft.com/office/powerpoint/2010/main" val="139730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EB451-9437-42D6-BE65-725A63662BE1}" type="slidenum">
              <a:rPr lang="en-US" smtClean="0"/>
              <a:t>22</a:t>
            </a:fld>
            <a:endParaRPr lang="en-US" dirty="0"/>
          </a:p>
        </p:txBody>
      </p:sp>
    </p:spTree>
    <p:extLst>
      <p:ext uri="{BB962C8B-B14F-4D97-AF65-F5344CB8AC3E}">
        <p14:creationId xmlns:p14="http://schemas.microsoft.com/office/powerpoint/2010/main" val="112931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23</a:t>
            </a:fld>
            <a:endParaRPr lang="en-US" dirty="0"/>
          </a:p>
        </p:txBody>
      </p:sp>
    </p:spTree>
    <p:extLst>
      <p:ext uri="{BB962C8B-B14F-4D97-AF65-F5344CB8AC3E}">
        <p14:creationId xmlns:p14="http://schemas.microsoft.com/office/powerpoint/2010/main" val="3025658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24</a:t>
            </a:fld>
            <a:endParaRPr lang="en-US" dirty="0"/>
          </a:p>
        </p:txBody>
      </p:sp>
    </p:spTree>
    <p:extLst>
      <p:ext uri="{BB962C8B-B14F-4D97-AF65-F5344CB8AC3E}">
        <p14:creationId xmlns:p14="http://schemas.microsoft.com/office/powerpoint/2010/main" val="184677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25</a:t>
            </a:fld>
            <a:endParaRPr lang="en-US" dirty="0"/>
          </a:p>
        </p:txBody>
      </p:sp>
    </p:spTree>
    <p:extLst>
      <p:ext uri="{BB962C8B-B14F-4D97-AF65-F5344CB8AC3E}">
        <p14:creationId xmlns:p14="http://schemas.microsoft.com/office/powerpoint/2010/main" val="88528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26</a:t>
            </a:fld>
            <a:endParaRPr lang="en-US" dirty="0"/>
          </a:p>
        </p:txBody>
      </p:sp>
    </p:spTree>
    <p:extLst>
      <p:ext uri="{BB962C8B-B14F-4D97-AF65-F5344CB8AC3E}">
        <p14:creationId xmlns:p14="http://schemas.microsoft.com/office/powerpoint/2010/main" val="246605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27</a:t>
            </a:fld>
            <a:endParaRPr lang="en-US" dirty="0"/>
          </a:p>
        </p:txBody>
      </p:sp>
    </p:spTree>
    <p:extLst>
      <p:ext uri="{BB962C8B-B14F-4D97-AF65-F5344CB8AC3E}">
        <p14:creationId xmlns:p14="http://schemas.microsoft.com/office/powerpoint/2010/main" val="204692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28</a:t>
            </a:fld>
            <a:endParaRPr lang="en-US" dirty="0"/>
          </a:p>
        </p:txBody>
      </p:sp>
    </p:spTree>
    <p:extLst>
      <p:ext uri="{BB962C8B-B14F-4D97-AF65-F5344CB8AC3E}">
        <p14:creationId xmlns:p14="http://schemas.microsoft.com/office/powerpoint/2010/main" val="495883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29</a:t>
            </a:fld>
            <a:endParaRPr lang="en-US" dirty="0"/>
          </a:p>
        </p:txBody>
      </p:sp>
    </p:spTree>
    <p:extLst>
      <p:ext uri="{BB962C8B-B14F-4D97-AF65-F5344CB8AC3E}">
        <p14:creationId xmlns:p14="http://schemas.microsoft.com/office/powerpoint/2010/main" val="94428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a:p>
            <a:pPr marL="171450" indent="-171450">
              <a:buFontTx/>
              <a:buChar char="-"/>
            </a:pP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DBBEB451-9437-42D6-BE65-725A63662BE1}" type="slidenum">
              <a:rPr lang="en-US" smtClean="0"/>
              <a:t>3</a:t>
            </a:fld>
            <a:endParaRPr lang="en-US" dirty="0"/>
          </a:p>
        </p:txBody>
      </p:sp>
    </p:spTree>
    <p:extLst>
      <p:ext uri="{BB962C8B-B14F-4D97-AF65-F5344CB8AC3E}">
        <p14:creationId xmlns:p14="http://schemas.microsoft.com/office/powerpoint/2010/main" val="381899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30</a:t>
            </a:fld>
            <a:endParaRPr lang="en-US" dirty="0"/>
          </a:p>
        </p:txBody>
      </p:sp>
    </p:spTree>
    <p:extLst>
      <p:ext uri="{BB962C8B-B14F-4D97-AF65-F5344CB8AC3E}">
        <p14:creationId xmlns:p14="http://schemas.microsoft.com/office/powerpoint/2010/main" val="4037384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31</a:t>
            </a:fld>
            <a:endParaRPr lang="en-US" dirty="0"/>
          </a:p>
        </p:txBody>
      </p:sp>
    </p:spTree>
    <p:extLst>
      <p:ext uri="{BB962C8B-B14F-4D97-AF65-F5344CB8AC3E}">
        <p14:creationId xmlns:p14="http://schemas.microsoft.com/office/powerpoint/2010/main" val="44641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32</a:t>
            </a:fld>
            <a:endParaRPr lang="en-US" dirty="0"/>
          </a:p>
        </p:txBody>
      </p:sp>
    </p:spTree>
    <p:extLst>
      <p:ext uri="{BB962C8B-B14F-4D97-AF65-F5344CB8AC3E}">
        <p14:creationId xmlns:p14="http://schemas.microsoft.com/office/powerpoint/2010/main" val="3582323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33</a:t>
            </a:fld>
            <a:endParaRPr lang="en-US" dirty="0"/>
          </a:p>
        </p:txBody>
      </p:sp>
    </p:spTree>
    <p:extLst>
      <p:ext uri="{BB962C8B-B14F-4D97-AF65-F5344CB8AC3E}">
        <p14:creationId xmlns:p14="http://schemas.microsoft.com/office/powerpoint/2010/main" val="3915060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34</a:t>
            </a:fld>
            <a:endParaRPr lang="en-US" dirty="0"/>
          </a:p>
        </p:txBody>
      </p:sp>
    </p:spTree>
    <p:extLst>
      <p:ext uri="{BB962C8B-B14F-4D97-AF65-F5344CB8AC3E}">
        <p14:creationId xmlns:p14="http://schemas.microsoft.com/office/powerpoint/2010/main" val="3473045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35</a:t>
            </a:fld>
            <a:endParaRPr lang="en-US" dirty="0"/>
          </a:p>
        </p:txBody>
      </p:sp>
    </p:spTree>
    <p:extLst>
      <p:ext uri="{BB962C8B-B14F-4D97-AF65-F5344CB8AC3E}">
        <p14:creationId xmlns:p14="http://schemas.microsoft.com/office/powerpoint/2010/main" val="1747162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46132-E330-453F-9F2F-D3FE38BB1351}" type="slidenum">
              <a:rPr lang="en-US" smtClean="0"/>
              <a:t>36</a:t>
            </a:fld>
            <a:endParaRPr lang="en-US"/>
          </a:p>
        </p:txBody>
      </p:sp>
    </p:spTree>
    <p:extLst>
      <p:ext uri="{BB962C8B-B14F-4D97-AF65-F5344CB8AC3E}">
        <p14:creationId xmlns:p14="http://schemas.microsoft.com/office/powerpoint/2010/main" val="1957925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46132-E330-453F-9F2F-D3FE38BB1351}" type="slidenum">
              <a:rPr lang="en-US" smtClean="0"/>
              <a:t>37</a:t>
            </a:fld>
            <a:endParaRPr lang="en-US" dirty="0"/>
          </a:p>
        </p:txBody>
      </p:sp>
    </p:spTree>
    <p:extLst>
      <p:ext uri="{BB962C8B-B14F-4D97-AF65-F5344CB8AC3E}">
        <p14:creationId xmlns:p14="http://schemas.microsoft.com/office/powerpoint/2010/main" val="204044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4</a:t>
            </a:fld>
            <a:endParaRPr lang="en-US" dirty="0"/>
          </a:p>
        </p:txBody>
      </p:sp>
    </p:spTree>
    <p:extLst>
      <p:ext uri="{BB962C8B-B14F-4D97-AF65-F5344CB8AC3E}">
        <p14:creationId xmlns:p14="http://schemas.microsoft.com/office/powerpoint/2010/main" val="3217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5</a:t>
            </a:fld>
            <a:endParaRPr lang="en-US" dirty="0"/>
          </a:p>
        </p:txBody>
      </p:sp>
    </p:spTree>
    <p:extLst>
      <p:ext uri="{BB962C8B-B14F-4D97-AF65-F5344CB8AC3E}">
        <p14:creationId xmlns:p14="http://schemas.microsoft.com/office/powerpoint/2010/main" val="46413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DBBEB451-9437-42D6-BE65-725A63662BE1}" type="slidenum">
              <a:rPr lang="en-US" smtClean="0"/>
              <a:t>6</a:t>
            </a:fld>
            <a:endParaRPr lang="en-US" dirty="0"/>
          </a:p>
        </p:txBody>
      </p:sp>
    </p:spTree>
    <p:extLst>
      <p:ext uri="{BB962C8B-B14F-4D97-AF65-F5344CB8AC3E}">
        <p14:creationId xmlns:p14="http://schemas.microsoft.com/office/powerpoint/2010/main" val="262241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7</a:t>
            </a:fld>
            <a:endParaRPr lang="en-US" dirty="0"/>
          </a:p>
        </p:txBody>
      </p:sp>
    </p:spTree>
    <p:extLst>
      <p:ext uri="{BB962C8B-B14F-4D97-AF65-F5344CB8AC3E}">
        <p14:creationId xmlns:p14="http://schemas.microsoft.com/office/powerpoint/2010/main" val="123450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EB451-9437-42D6-BE65-725A63662BE1}" type="slidenum">
              <a:rPr lang="en-US" smtClean="0"/>
              <a:t>8</a:t>
            </a:fld>
            <a:endParaRPr lang="en-US" dirty="0"/>
          </a:p>
        </p:txBody>
      </p:sp>
    </p:spTree>
    <p:extLst>
      <p:ext uri="{BB962C8B-B14F-4D97-AF65-F5344CB8AC3E}">
        <p14:creationId xmlns:p14="http://schemas.microsoft.com/office/powerpoint/2010/main" val="339732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BBEB451-9437-42D6-BE65-725A63662BE1}" type="slidenum">
              <a:rPr lang="en-US" smtClean="0"/>
              <a:t>9</a:t>
            </a:fld>
            <a:endParaRPr lang="en-US" dirty="0"/>
          </a:p>
        </p:txBody>
      </p:sp>
    </p:spTree>
    <p:extLst>
      <p:ext uri="{BB962C8B-B14F-4D97-AF65-F5344CB8AC3E}">
        <p14:creationId xmlns:p14="http://schemas.microsoft.com/office/powerpoint/2010/main" val="1488625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 Sub Heading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lvl1pPr algn="ctr">
              <a:defRPr>
                <a:solidFill>
                  <a:schemeClr val="tx2"/>
                </a:solidFill>
              </a:defRPr>
            </a:lvl1pPr>
          </a:lstStyle>
          <a:p>
            <a:r>
              <a:rPr lang="en-US" dirty="0"/>
              <a:t>Heading</a:t>
            </a:r>
          </a:p>
        </p:txBody>
      </p:sp>
      <p:sp>
        <p:nvSpPr>
          <p:cNvPr id="12" name="Text Placeholder 11"/>
          <p:cNvSpPr>
            <a:spLocks noGrp="1"/>
          </p:cNvSpPr>
          <p:nvPr>
            <p:ph type="body" sz="quarter" idx="10"/>
          </p:nvPr>
        </p:nvSpPr>
        <p:spPr>
          <a:xfrm>
            <a:off x="457200" y="2305050"/>
            <a:ext cx="8229600" cy="4157663"/>
          </a:xfrm>
        </p:spPr>
        <p:txBody>
          <a:bodyPr/>
          <a:lstStyle>
            <a:lvl1pPr>
              <a:spcAft>
                <a:spcPts val="600"/>
              </a:spcAft>
              <a:defRPr>
                <a:solidFill>
                  <a:schemeClr val="tx1"/>
                </a:solidFill>
              </a:defRPr>
            </a:lvl1pPr>
            <a:lvl2pPr>
              <a:spcAft>
                <a:spcPts val="600"/>
              </a:spcAft>
              <a:defRPr>
                <a:solidFill>
                  <a:schemeClr val="tx1"/>
                </a:solidFill>
              </a:defRPr>
            </a:lvl2pPr>
          </a:lstStyle>
          <a:p>
            <a:pPr lvl="0"/>
            <a:r>
              <a:rPr lang="en-US" dirty="0"/>
              <a:t>Click to edit Master text styles</a:t>
            </a:r>
          </a:p>
          <a:p>
            <a:pPr lvl="1"/>
            <a:r>
              <a:rPr lang="en-US" dirty="0"/>
              <a:t>Second level</a:t>
            </a:r>
          </a:p>
        </p:txBody>
      </p:sp>
      <p:sp>
        <p:nvSpPr>
          <p:cNvPr id="8" name="Text Placeholder 7"/>
          <p:cNvSpPr>
            <a:spLocks noGrp="1"/>
          </p:cNvSpPr>
          <p:nvPr>
            <p:ph type="body" sz="quarter" idx="11"/>
          </p:nvPr>
        </p:nvSpPr>
        <p:spPr>
          <a:xfrm>
            <a:off x="457200" y="1742630"/>
            <a:ext cx="8229600" cy="404812"/>
          </a:xfrm>
        </p:spPr>
        <p:txBody>
          <a:bodyPr wrap="none">
            <a:normAutofit/>
          </a:bodyPr>
          <a:lstStyle>
            <a:lvl1pPr algn="ctr">
              <a:buFontTx/>
              <a:buNone/>
              <a:defRPr sz="1600" cap="all" spc="300">
                <a:solidFill>
                  <a:schemeClr val="accent1"/>
                </a:solidFill>
              </a:defRPr>
            </a:lvl1pPr>
            <a:lvl2pPr>
              <a:buNone/>
              <a:defRPr/>
            </a:lvl2pPr>
          </a:lstStyle>
          <a:p>
            <a:pPr lvl="0"/>
            <a:r>
              <a:rPr lang="en-US" dirty="0"/>
              <a:t>Click to edit Master text styles</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eading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lvl1pPr algn="ctr">
              <a:defRPr>
                <a:solidFill>
                  <a:schemeClr val="tx2"/>
                </a:solidFill>
              </a:defRPr>
            </a:lvl1pPr>
          </a:lstStyle>
          <a:p>
            <a:r>
              <a:rPr lang="en-US" dirty="0"/>
              <a:t>Heading</a:t>
            </a:r>
          </a:p>
        </p:txBody>
      </p:sp>
      <p:sp>
        <p:nvSpPr>
          <p:cNvPr id="12" name="Text Placeholder 11"/>
          <p:cNvSpPr>
            <a:spLocks noGrp="1"/>
          </p:cNvSpPr>
          <p:nvPr>
            <p:ph type="body" sz="quarter" idx="10"/>
          </p:nvPr>
        </p:nvSpPr>
        <p:spPr>
          <a:xfrm>
            <a:off x="457200" y="1742630"/>
            <a:ext cx="8229600" cy="4720084"/>
          </a:xfrm>
        </p:spPr>
        <p:txBody>
          <a:bodyPr/>
          <a:lstStyle>
            <a:lvl1pPr>
              <a:spcAft>
                <a:spcPts val="600"/>
              </a:spcAft>
              <a:defRPr>
                <a:solidFill>
                  <a:schemeClr val="tx1"/>
                </a:solidFill>
              </a:defRPr>
            </a:lvl1pPr>
            <a:lvl2pPr>
              <a:spcAft>
                <a:spcPts val="600"/>
              </a:spcAft>
              <a:defRPr>
                <a:solidFill>
                  <a:schemeClr val="tx1"/>
                </a:solidFill>
              </a:defRPr>
            </a:lvl2pPr>
          </a:lstStyle>
          <a:p>
            <a:pPr lvl="0"/>
            <a:r>
              <a:rPr lang="en-US" dirty="0"/>
              <a:t>Click to edit Master text styles</a:t>
            </a:r>
          </a:p>
          <a:p>
            <a:pPr lvl="1"/>
            <a:r>
              <a:rPr lang="en-US" dirty="0"/>
              <a:t>Second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Logo">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05480"/>
            <a:ext cx="9143999" cy="1936243"/>
          </a:xfrm>
        </p:spPr>
        <p:txBody>
          <a:bodyPr wrap="square" anchor="t"/>
          <a:lstStyle>
            <a:lvl1pPr algn="ctr">
              <a:defRPr sz="4800" b="0">
                <a:solidFill>
                  <a:schemeClr val="bg1"/>
                </a:solidFill>
                <a:latin typeface="Georgia"/>
                <a:cs typeface="Georgia"/>
              </a:defRPr>
            </a:lvl1pPr>
          </a:lstStyle>
          <a:p>
            <a:r>
              <a:rPr lang="en-US" dirty="0"/>
              <a:t>Type the Title of the Presentation Here</a:t>
            </a:r>
          </a:p>
        </p:txBody>
      </p:sp>
      <p:sp>
        <p:nvSpPr>
          <p:cNvPr id="3" name="Subtitle 2"/>
          <p:cNvSpPr>
            <a:spLocks noGrp="1"/>
          </p:cNvSpPr>
          <p:nvPr>
            <p:ph type="subTitle" idx="1" hasCustomPrompt="1"/>
          </p:nvPr>
        </p:nvSpPr>
        <p:spPr>
          <a:xfrm>
            <a:off x="551547" y="4947171"/>
            <a:ext cx="8040906" cy="522115"/>
          </a:xfrm>
        </p:spPr>
        <p:txBody>
          <a:bodyPr>
            <a:normAutofit/>
          </a:bodyPr>
          <a:lstStyle>
            <a:lvl1pPr marL="0" indent="0" algn="ctr">
              <a:buNone/>
              <a:defRPr sz="2700" i="0" cap="none" spc="0">
                <a:solidFill>
                  <a:schemeClr val="tx2">
                    <a:lumMod val="50000"/>
                    <a:lumOff val="50000"/>
                  </a:schemeClr>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Presenter Name</a:t>
            </a:r>
          </a:p>
        </p:txBody>
      </p:sp>
      <p:sp>
        <p:nvSpPr>
          <p:cNvPr id="10" name="Text Placeholder 9"/>
          <p:cNvSpPr>
            <a:spLocks noGrp="1"/>
          </p:cNvSpPr>
          <p:nvPr>
            <p:ph type="body" sz="quarter" idx="11" hasCustomPrompt="1"/>
          </p:nvPr>
        </p:nvSpPr>
        <p:spPr>
          <a:xfrm>
            <a:off x="551547" y="6036860"/>
            <a:ext cx="8040906" cy="622903"/>
          </a:xfrm>
        </p:spPr>
        <p:txBody>
          <a:bodyPr>
            <a:normAutofit/>
          </a:bodyPr>
          <a:lstStyle>
            <a:lvl1pPr algn="ctr">
              <a:buNone/>
              <a:defRPr sz="1200" i="1" baseline="0">
                <a:solidFill>
                  <a:srgbClr val="D4B67C"/>
                </a:solidFill>
                <a:latin typeface="Georgia"/>
                <a:cs typeface="Georgia"/>
              </a:defRPr>
            </a:lvl1pPr>
          </a:lstStyle>
          <a:p>
            <a:pPr lvl="0"/>
            <a:r>
              <a:rPr lang="en-US" dirty="0"/>
              <a:t>Enter Date Here</a:t>
            </a:r>
          </a:p>
        </p:txBody>
      </p:sp>
      <p:sp>
        <p:nvSpPr>
          <p:cNvPr id="18" name="Text Placeholder 17"/>
          <p:cNvSpPr>
            <a:spLocks noGrp="1"/>
          </p:cNvSpPr>
          <p:nvPr>
            <p:ph type="body" sz="quarter" idx="12" hasCustomPrompt="1"/>
          </p:nvPr>
        </p:nvSpPr>
        <p:spPr>
          <a:xfrm>
            <a:off x="551547" y="5444934"/>
            <a:ext cx="8040906" cy="429178"/>
          </a:xfrm>
        </p:spPr>
        <p:txBody>
          <a:bodyPr>
            <a:normAutofit/>
          </a:bodyPr>
          <a:lstStyle>
            <a:lvl1pPr algn="ctr">
              <a:buFont typeface="Arial"/>
              <a:buNone/>
              <a:defRPr sz="1300" cap="all" spc="300">
                <a:solidFill>
                  <a:srgbClr val="D4B67C"/>
                </a:solidFill>
              </a:defRPr>
            </a:lvl1pPr>
          </a:lstStyle>
          <a:p>
            <a:pPr lvl="0"/>
            <a:r>
              <a:rPr lang="en-US" dirty="0"/>
              <a:t>Presenter’s title</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37750" y="415925"/>
            <a:ext cx="8268501" cy="5295367"/>
          </a:xfrm>
        </p:spPr>
        <p:txBody>
          <a:bodyPr/>
          <a:lstStyle>
            <a:lvl1pPr>
              <a:defRPr>
                <a:solidFill>
                  <a:srgbClr val="D4B67C"/>
                </a:solidFill>
              </a:defRPr>
            </a:lvl1pPr>
          </a:lstStyle>
          <a:p>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Only on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4813" y="404813"/>
            <a:ext cx="8353425" cy="5267854"/>
          </a:xfrm>
        </p:spPr>
        <p:txBody>
          <a:bodyPr/>
          <a:lstStyle/>
          <a:p>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Between Sec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01"/>
            <a:ext cx="7772400" cy="1470025"/>
          </a:xfrm>
        </p:spPr>
        <p:txBody>
          <a:bodyPr wrap="square" anchor="t"/>
          <a:lstStyle>
            <a:lvl1pPr algn="ctr">
              <a:defRPr b="0">
                <a:solidFill>
                  <a:schemeClr val="bg1"/>
                </a:solidFill>
                <a:latin typeface="+mj-lt"/>
                <a:cs typeface="Georgia"/>
              </a:defRPr>
            </a:lvl1pPr>
          </a:lstStyle>
          <a:p>
            <a:r>
              <a:rPr lang="en-US" dirty="0"/>
              <a:t>Part 1: Transition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2520"/>
            <a:ext cx="8229600" cy="830110"/>
          </a:xfrm>
          <a:prstGeom prst="rect">
            <a:avLst/>
          </a:prstGeom>
        </p:spPr>
        <p:txBody>
          <a:bodyPr vert="horz" lIns="91440" tIns="45720" rIns="91440" bIns="45720" rtlCol="0" anchor="t">
            <a:noAutofit/>
          </a:bodyPr>
          <a:lstStyle/>
          <a:p>
            <a:r>
              <a:rPr lang="en-US" dirty="0"/>
              <a:t>Heading</a:t>
            </a:r>
          </a:p>
        </p:txBody>
      </p:sp>
      <p:sp>
        <p:nvSpPr>
          <p:cNvPr id="3" name="Text Placeholder 2"/>
          <p:cNvSpPr>
            <a:spLocks noGrp="1"/>
          </p:cNvSpPr>
          <p:nvPr>
            <p:ph type="body" idx="1"/>
          </p:nvPr>
        </p:nvSpPr>
        <p:spPr>
          <a:xfrm>
            <a:off x="457200" y="1748444"/>
            <a:ext cx="8229600" cy="4160015"/>
          </a:xfrm>
          <a:prstGeom prst="rect">
            <a:avLst/>
          </a:prstGeom>
        </p:spPr>
        <p:txBody>
          <a:bodyPr vert="horz" lIns="91440" tIns="45720" rIns="91440" bIns="45720" rtlCol="0">
            <a:normAutofit/>
          </a:bodyPr>
          <a:lstStyle/>
          <a:p>
            <a:pPr lvl="0"/>
            <a:r>
              <a:rPr lang="en-US" dirty="0"/>
              <a:t>Use a limited amount of copy</a:t>
            </a:r>
          </a:p>
          <a:p>
            <a:pPr lvl="0"/>
            <a:r>
              <a:rPr lang="en-US" dirty="0"/>
              <a:t>Keep bullet points succinct</a:t>
            </a:r>
          </a:p>
          <a:p>
            <a:pPr lvl="1"/>
            <a:r>
              <a:rPr lang="en-US" dirty="0"/>
              <a:t>Avoid sub bullets when possible</a:t>
            </a:r>
          </a:p>
          <a:p>
            <a:pPr lvl="0"/>
            <a:r>
              <a:rPr lang="en-US" dirty="0"/>
              <a:t>Use highlighted text sparingly for maximum impact</a:t>
            </a:r>
          </a:p>
        </p:txBody>
      </p:sp>
    </p:spTree>
  </p:cSld>
  <p:clrMap bg1="lt1" tx1="dk1" bg2="lt2" tx2="dk2" accent1="accent1" accent2="accent2" accent3="accent3" accent4="accent4" accent5="accent5" accent6="accent6" hlink="hlink" folHlink="folHlink"/>
  <p:sldLayoutIdLst>
    <p:sldLayoutId id="2147483655" r:id="rId1"/>
    <p:sldLayoutId id="2147483665" r:id="rId2"/>
    <p:sldLayoutId id="2147483663" r:id="rId3"/>
    <p:sldLayoutId id="2147483649" r:id="rId4"/>
    <p:sldLayoutId id="2147483664" r:id="rId5"/>
    <p:sldLayoutId id="2147483666" r:id="rId6"/>
    <p:sldLayoutId id="2147483654" r:id="rId7"/>
    <p:sldLayoutId id="2147483651" r:id="rId8"/>
  </p:sldLayoutIdLst>
  <p:transition spd="slow">
    <p:fade/>
  </p:transition>
  <p:txStyles>
    <p:titleStyle>
      <a:lvl1pPr algn="ctr" defTabSz="457200" rtl="0" eaLnBrk="1" latinLnBrk="0" hangingPunct="1">
        <a:spcBef>
          <a:spcPct val="0"/>
        </a:spcBef>
        <a:buNone/>
        <a:defRPr sz="4800" b="1" kern="1200">
          <a:solidFill>
            <a:schemeClr val="tx2"/>
          </a:solidFill>
          <a:latin typeface="+mj-lt"/>
          <a:ea typeface="+mj-ea"/>
          <a:cs typeface="+mj-cs"/>
        </a:defRPr>
      </a:lvl1pPr>
    </p:titleStyle>
    <p:bodyStyle>
      <a:lvl1pPr marL="342900" indent="-342900" algn="l" defTabSz="457200" rtl="0" eaLnBrk="1" latinLnBrk="0" hangingPunct="1">
        <a:spcBef>
          <a:spcPct val="20000"/>
        </a:spcBef>
        <a:spcAft>
          <a:spcPts val="600"/>
        </a:spcAft>
        <a:buFont typeface="Arial"/>
        <a:buChar char="•"/>
        <a:defRPr sz="31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Font typeface="Courier New"/>
        <a:buChar char="o"/>
        <a:defRPr sz="24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ctrTitle"/>
          </p:nvPr>
        </p:nvSpPr>
        <p:spPr>
          <a:xfrm>
            <a:off x="359874" y="3183985"/>
            <a:ext cx="8592452" cy="1579332"/>
          </a:xfrm>
        </p:spPr>
        <p:txBody>
          <a:bodyPr/>
          <a:lstStyle/>
          <a:p>
            <a:r>
              <a:rPr lang="en-US" sz="4000" cap="all" dirty="0">
                <a:latin typeface="+mn-lt"/>
              </a:rPr>
              <a:t>Title ix: Sexual Harassment</a:t>
            </a:r>
            <a:endParaRPr lang="en-US" sz="4000" dirty="0">
              <a:latin typeface="+mn-lt"/>
            </a:endParaRPr>
          </a:p>
        </p:txBody>
      </p:sp>
      <p:sp>
        <p:nvSpPr>
          <p:cNvPr id="83" name="Subtitle 82"/>
          <p:cNvSpPr>
            <a:spLocks noGrp="1"/>
          </p:cNvSpPr>
          <p:nvPr>
            <p:ph type="subTitle" idx="1"/>
          </p:nvPr>
        </p:nvSpPr>
        <p:spPr>
          <a:xfrm>
            <a:off x="-1" y="4028303"/>
            <a:ext cx="9144000" cy="1020041"/>
          </a:xfrm>
        </p:spPr>
        <p:txBody>
          <a:bodyPr>
            <a:normAutofit/>
          </a:bodyPr>
          <a:lstStyle/>
          <a:p>
            <a:r>
              <a:rPr lang="en-US" sz="2800" dirty="0">
                <a:solidFill>
                  <a:schemeClr val="bg1"/>
                </a:solidFill>
                <a:latin typeface="+mn-lt"/>
              </a:rPr>
              <a:t>Kristi A. Hastings</a:t>
            </a:r>
          </a:p>
          <a:p>
            <a:r>
              <a:rPr lang="en-US" sz="1800" dirty="0">
                <a:solidFill>
                  <a:schemeClr val="bg1"/>
                </a:solidFill>
                <a:latin typeface="+mn-lt"/>
              </a:rPr>
              <a:t>k.hastings@pemlaw.com</a:t>
            </a:r>
          </a:p>
        </p:txBody>
      </p:sp>
      <p:sp>
        <p:nvSpPr>
          <p:cNvPr id="85" name="Text Placeholder 84"/>
          <p:cNvSpPr>
            <a:spLocks noGrp="1"/>
          </p:cNvSpPr>
          <p:nvPr>
            <p:ph type="body" sz="quarter" idx="12"/>
          </p:nvPr>
        </p:nvSpPr>
        <p:spPr>
          <a:xfrm>
            <a:off x="2721" y="5000404"/>
            <a:ext cx="9143999" cy="761899"/>
          </a:xfrm>
        </p:spPr>
        <p:txBody>
          <a:bodyPr>
            <a:normAutofit/>
          </a:bodyPr>
          <a:lstStyle/>
          <a:p>
            <a:r>
              <a:rPr lang="en-US" dirty="0">
                <a:solidFill>
                  <a:schemeClr val="tx2">
                    <a:lumMod val="50000"/>
                    <a:lumOff val="50000"/>
                  </a:schemeClr>
                </a:solidFill>
              </a:rPr>
              <a:t>School law attorney</a:t>
            </a:r>
          </a:p>
          <a:p>
            <a:r>
              <a:rPr lang="en-US" sz="1200" dirty="0">
                <a:solidFill>
                  <a:schemeClr val="bg1"/>
                </a:solidFill>
              </a:rPr>
              <a:t>110 NORTH MILL STREET │ FERGUS FALLS, MN │ 218.736.5493</a:t>
            </a:r>
          </a:p>
          <a:p>
            <a:endParaRPr lang="en-US" dirty="0">
              <a:solidFill>
                <a:schemeClr val="tx2">
                  <a:lumMod val="50000"/>
                  <a:lumOff val="50000"/>
                </a:schemeClr>
              </a:solidFill>
            </a:endParaRPr>
          </a:p>
        </p:txBody>
      </p:sp>
      <p:sp>
        <p:nvSpPr>
          <p:cNvPr id="6" name="Text Placeholder 83"/>
          <p:cNvSpPr txBox="1">
            <a:spLocks/>
          </p:cNvSpPr>
          <p:nvPr/>
        </p:nvSpPr>
        <p:spPr>
          <a:xfrm>
            <a:off x="197116" y="5762304"/>
            <a:ext cx="8755210" cy="801385"/>
          </a:xfrm>
          <a:prstGeom prst="rect">
            <a:avLst/>
          </a:prstGeom>
        </p:spPr>
        <p:txBody>
          <a:bodyPr vert="horz" lIns="91440" tIns="45720" rIns="91440" bIns="45720" rtlCol="0">
            <a:noAutofit/>
          </a:bodyPr>
          <a:lstStyle>
            <a:lvl1pPr marL="342900" indent="-342900" algn="ctr" defTabSz="457200" rtl="0" eaLnBrk="1" latinLnBrk="0" hangingPunct="1">
              <a:spcBef>
                <a:spcPct val="20000"/>
              </a:spcBef>
              <a:spcAft>
                <a:spcPts val="600"/>
              </a:spcAft>
              <a:buFont typeface="Arial"/>
              <a:buNone/>
              <a:defRPr sz="1200" i="1" kern="1200" baseline="0">
                <a:solidFill>
                  <a:srgbClr val="D4B67C"/>
                </a:solidFill>
                <a:latin typeface="Georgia"/>
                <a:ea typeface="+mn-ea"/>
                <a:cs typeface="Georgia"/>
              </a:defRPr>
            </a:lvl1pPr>
            <a:lvl2pPr marL="742950" indent="-285750" algn="l" defTabSz="457200" rtl="0" eaLnBrk="1" latinLnBrk="0" hangingPunct="1">
              <a:spcBef>
                <a:spcPct val="20000"/>
              </a:spcBef>
              <a:spcAft>
                <a:spcPts val="600"/>
              </a:spcAft>
              <a:buFont typeface="Courier New"/>
              <a:buChar char="o"/>
              <a:defRPr sz="24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latin typeface="+mn-lt"/>
              </a:rPr>
              <a:t>This presentation is meant to give you some basic information, and the materials are not intended to be relied upon as legal advice.  If you have any questions, please contact your attorney or Pemberton Law.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E2F7-2079-4C6F-BFBA-4334C1DD7EBC}"/>
              </a:ext>
            </a:extLst>
          </p:cNvPr>
          <p:cNvSpPr>
            <a:spLocks noGrp="1"/>
          </p:cNvSpPr>
          <p:nvPr>
            <p:ph type="title"/>
          </p:nvPr>
        </p:nvSpPr>
        <p:spPr>
          <a:xfrm>
            <a:off x="457200" y="640924"/>
            <a:ext cx="8229600" cy="830110"/>
          </a:xfrm>
        </p:spPr>
        <p:txBody>
          <a:bodyPr/>
          <a:lstStyle/>
          <a:p>
            <a:r>
              <a:rPr lang="en-US" dirty="0"/>
              <a:t>When a School Must Respond</a:t>
            </a:r>
          </a:p>
        </p:txBody>
      </p:sp>
      <p:sp>
        <p:nvSpPr>
          <p:cNvPr id="4" name="Text Placeholder 3">
            <a:extLst>
              <a:ext uri="{FF2B5EF4-FFF2-40B4-BE49-F238E27FC236}">
                <a16:creationId xmlns:a16="http://schemas.microsoft.com/office/drawing/2014/main" id="{BC0A9B24-8CC0-415C-A57D-9BDF69EB5F89}"/>
              </a:ext>
            </a:extLst>
          </p:cNvPr>
          <p:cNvSpPr>
            <a:spLocks noGrp="1"/>
          </p:cNvSpPr>
          <p:nvPr>
            <p:ph type="body" sz="quarter" idx="10"/>
          </p:nvPr>
        </p:nvSpPr>
        <p:spPr>
          <a:xfrm>
            <a:off x="457200" y="2305050"/>
            <a:ext cx="8396344" cy="4386206"/>
          </a:xfrm>
        </p:spPr>
        <p:txBody>
          <a:bodyPr>
            <a:normAutofit fontScale="85000" lnSpcReduction="20000"/>
          </a:bodyPr>
          <a:lstStyle/>
          <a:p>
            <a:pPr marL="514350" indent="-514350">
              <a:buAutoNum type="arabicPeriod"/>
            </a:pPr>
            <a:r>
              <a:rPr lang="en-US" dirty="0"/>
              <a:t>When the school has actual knowledge of sexual harassment</a:t>
            </a:r>
          </a:p>
          <a:p>
            <a:pPr marL="400050" lvl="1" indent="0">
              <a:buNone/>
            </a:pPr>
            <a:r>
              <a:rPr lang="en-US" dirty="0"/>
              <a:t>		New rule expands “actual knowledge” to </a:t>
            </a:r>
            <a:r>
              <a:rPr lang="en-US" b="1" dirty="0"/>
              <a:t>include notice to any 		elementary or secondary school employee and that any 			person </a:t>
            </a:r>
            <a:r>
              <a:rPr lang="en-US" dirty="0"/>
              <a:t>(alleged victim or third party) may report to the Title IX 		Coordinator. 34 C.F.R. §106.30</a:t>
            </a:r>
          </a:p>
          <a:p>
            <a:pPr marL="514350" indent="-514350">
              <a:buAutoNum type="arabicPeriod"/>
            </a:pPr>
            <a:r>
              <a:rPr lang="en-US" dirty="0"/>
              <a:t>That occurred within the school’s education program or activity</a:t>
            </a:r>
          </a:p>
          <a:p>
            <a:pPr marL="400050" lvl="1" indent="0">
              <a:buNone/>
            </a:pPr>
            <a:r>
              <a:rPr lang="en-US" dirty="0"/>
              <a:t>		“education program or activity” = school exercised substantial 		 control</a:t>
            </a:r>
          </a:p>
          <a:p>
            <a:pPr marL="514350" indent="-514350">
              <a:buAutoNum type="arabicPeriod"/>
            </a:pPr>
            <a:r>
              <a:rPr lang="en-US" dirty="0"/>
              <a:t>Against a person in the U.S.</a:t>
            </a:r>
          </a:p>
          <a:p>
            <a:pPr marL="0" indent="0">
              <a:buNone/>
            </a:pPr>
            <a:r>
              <a:rPr lang="en-US" dirty="0"/>
              <a:t>										</a:t>
            </a:r>
            <a:r>
              <a:rPr lang="en-US" sz="1600" dirty="0"/>
              <a:t>U.S. Department of Education</a:t>
            </a:r>
            <a:endParaRPr lang="en-US" dirty="0"/>
          </a:p>
        </p:txBody>
      </p:sp>
    </p:spTree>
    <p:extLst>
      <p:ext uri="{BB962C8B-B14F-4D97-AF65-F5344CB8AC3E}">
        <p14:creationId xmlns:p14="http://schemas.microsoft.com/office/powerpoint/2010/main" val="234914585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E3D-55D9-4444-B112-969A5CF57759}"/>
              </a:ext>
            </a:extLst>
          </p:cNvPr>
          <p:cNvSpPr>
            <a:spLocks noGrp="1"/>
          </p:cNvSpPr>
          <p:nvPr>
            <p:ph type="title"/>
          </p:nvPr>
        </p:nvSpPr>
        <p:spPr>
          <a:xfrm>
            <a:off x="457200" y="497465"/>
            <a:ext cx="8229600" cy="830110"/>
          </a:xfrm>
        </p:spPr>
        <p:txBody>
          <a:bodyPr/>
          <a:lstStyle/>
          <a:p>
            <a:r>
              <a:rPr lang="en-US" dirty="0"/>
              <a:t>When a School Must Respond Continued</a:t>
            </a:r>
          </a:p>
        </p:txBody>
      </p:sp>
      <p:sp>
        <p:nvSpPr>
          <p:cNvPr id="3" name="Text Placeholder 2">
            <a:extLst>
              <a:ext uri="{FF2B5EF4-FFF2-40B4-BE49-F238E27FC236}">
                <a16:creationId xmlns:a16="http://schemas.microsoft.com/office/drawing/2014/main" id="{D24AD23C-F948-45E5-8991-CE875781DB5E}"/>
              </a:ext>
            </a:extLst>
          </p:cNvPr>
          <p:cNvSpPr>
            <a:spLocks noGrp="1"/>
          </p:cNvSpPr>
          <p:nvPr>
            <p:ph type="body" sz="quarter" idx="10"/>
          </p:nvPr>
        </p:nvSpPr>
        <p:spPr>
          <a:xfrm>
            <a:off x="457200" y="2074718"/>
            <a:ext cx="8229600" cy="4540396"/>
          </a:xfrm>
        </p:spPr>
        <p:txBody>
          <a:bodyPr>
            <a:normAutofit fontScale="92500" lnSpcReduction="20000"/>
          </a:bodyPr>
          <a:lstStyle/>
          <a:p>
            <a:r>
              <a:rPr lang="en-US" dirty="0"/>
              <a:t>Prompt response that is not deliberately indifferent</a:t>
            </a:r>
          </a:p>
          <a:p>
            <a:r>
              <a:rPr lang="en-US" dirty="0"/>
              <a:t>Mandatory response obligations:</a:t>
            </a:r>
          </a:p>
          <a:p>
            <a:pPr lvl="1"/>
            <a:r>
              <a:rPr lang="en-US" dirty="0"/>
              <a:t>Offer supportive measures for victim</a:t>
            </a:r>
          </a:p>
          <a:p>
            <a:pPr lvl="2"/>
            <a:r>
              <a:rPr lang="en-US" dirty="0"/>
              <a:t>“</a:t>
            </a:r>
            <a:r>
              <a:rPr lang="en-US" b="1" dirty="0"/>
              <a:t>Supportive measures</a:t>
            </a:r>
            <a:r>
              <a:rPr lang="en-US" dirty="0"/>
              <a:t>”: individualized services   reasonably available that are non-punitive, non-disciplinary, and not unreasonably burdensome while designed to ensure equal educational access</a:t>
            </a:r>
          </a:p>
          <a:p>
            <a:pPr lvl="1"/>
            <a:r>
              <a:rPr lang="en-US" dirty="0"/>
              <a:t>Coordinator contact complainant confidentially (regardless of formal or informal complaint)</a:t>
            </a:r>
          </a:p>
          <a:p>
            <a:pPr lvl="1"/>
            <a:r>
              <a:rPr lang="en-US" dirty="0"/>
              <a:t>Follow grievance process</a:t>
            </a:r>
          </a:p>
          <a:p>
            <a:pPr lvl="1"/>
            <a:r>
              <a:rPr lang="en-US" dirty="0"/>
              <a:t>Investigate any sexual harassment allegations</a:t>
            </a:r>
          </a:p>
        </p:txBody>
      </p:sp>
    </p:spTree>
    <p:extLst>
      <p:ext uri="{BB962C8B-B14F-4D97-AF65-F5344CB8AC3E}">
        <p14:creationId xmlns:p14="http://schemas.microsoft.com/office/powerpoint/2010/main" val="374931134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DA1DB7-7B13-4EA3-8C29-CFDABD53527F}"/>
              </a:ext>
            </a:extLst>
          </p:cNvPr>
          <p:cNvSpPr>
            <a:spLocks noGrp="1"/>
          </p:cNvSpPr>
          <p:nvPr>
            <p:ph type="ctrTitle"/>
          </p:nvPr>
        </p:nvSpPr>
        <p:spPr>
          <a:xfrm>
            <a:off x="685800" y="2693987"/>
            <a:ext cx="7772400" cy="1470025"/>
          </a:xfrm>
        </p:spPr>
        <p:txBody>
          <a:bodyPr/>
          <a:lstStyle/>
          <a:p>
            <a:r>
              <a:rPr lang="en-US" b="1" dirty="0"/>
              <a:t>A Fair Grievance Process</a:t>
            </a:r>
          </a:p>
        </p:txBody>
      </p:sp>
    </p:spTree>
    <p:extLst>
      <p:ext uri="{BB962C8B-B14F-4D97-AF65-F5344CB8AC3E}">
        <p14:creationId xmlns:p14="http://schemas.microsoft.com/office/powerpoint/2010/main" val="219562440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71CE-4F46-412F-B099-BA8A15B71856}"/>
              </a:ext>
            </a:extLst>
          </p:cNvPr>
          <p:cNvSpPr>
            <a:spLocks noGrp="1"/>
          </p:cNvSpPr>
          <p:nvPr>
            <p:ph type="title"/>
          </p:nvPr>
        </p:nvSpPr>
        <p:spPr>
          <a:xfrm>
            <a:off x="457200" y="722515"/>
            <a:ext cx="8229600" cy="830110"/>
          </a:xfrm>
        </p:spPr>
        <p:txBody>
          <a:bodyPr/>
          <a:lstStyle/>
          <a:p>
            <a:r>
              <a:rPr lang="en-US" sz="4400" dirty="0"/>
              <a:t>A Fair Grievance Process: Complaint</a:t>
            </a:r>
          </a:p>
        </p:txBody>
      </p:sp>
      <p:sp>
        <p:nvSpPr>
          <p:cNvPr id="3" name="Text Placeholder 2">
            <a:extLst>
              <a:ext uri="{FF2B5EF4-FFF2-40B4-BE49-F238E27FC236}">
                <a16:creationId xmlns:a16="http://schemas.microsoft.com/office/drawing/2014/main" id="{AABA9008-4197-4747-B1A1-18C9BC2AA2BC}"/>
              </a:ext>
            </a:extLst>
          </p:cNvPr>
          <p:cNvSpPr>
            <a:spLocks noGrp="1"/>
          </p:cNvSpPr>
          <p:nvPr>
            <p:ph type="body" sz="quarter" idx="10"/>
          </p:nvPr>
        </p:nvSpPr>
        <p:spPr>
          <a:xfrm>
            <a:off x="457200" y="2112322"/>
            <a:ext cx="8229600" cy="4762006"/>
          </a:xfrm>
        </p:spPr>
        <p:txBody>
          <a:bodyPr>
            <a:normAutofit fontScale="92500" lnSpcReduction="10000"/>
          </a:bodyPr>
          <a:lstStyle/>
          <a:p>
            <a:r>
              <a:rPr lang="en-US" dirty="0"/>
              <a:t>“</a:t>
            </a:r>
            <a:r>
              <a:rPr lang="en-US" sz="2800" dirty="0"/>
              <a:t>Formal Complaint” = a document that is either </a:t>
            </a:r>
            <a:r>
              <a:rPr lang="en-US" sz="2800" b="1" dirty="0"/>
              <a:t>filed by a complainant or signed by the Title IX Coordinator</a:t>
            </a:r>
          </a:p>
          <a:p>
            <a:pPr lvl="1"/>
            <a:r>
              <a:rPr lang="en-US" sz="2800" dirty="0"/>
              <a:t>Complainant = an individual </a:t>
            </a:r>
            <a:r>
              <a:rPr lang="en-US" sz="2800" b="1" dirty="0"/>
              <a:t>who is alleged to be </a:t>
            </a:r>
            <a:r>
              <a:rPr lang="en-US" sz="2800" dirty="0"/>
              <a:t>the victim of conduct that could constitute sexual harassment. 34 C.F.R. §106.30</a:t>
            </a:r>
          </a:p>
          <a:p>
            <a:r>
              <a:rPr lang="en-US" sz="2400" dirty="0"/>
              <a:t>Can still have an informal resolution process</a:t>
            </a:r>
          </a:p>
          <a:p>
            <a:r>
              <a:rPr lang="en-US" sz="2400" dirty="0"/>
              <a:t>BUT if agree in writing to voluntarily participate in informal process, schools cannot offer an informal complaint process until a formal complaint has been filed. 34 CFR 106.45(b)(9).</a:t>
            </a:r>
          </a:p>
          <a:p>
            <a:pPr lvl="1"/>
            <a:r>
              <a:rPr lang="en-US" sz="1700" dirty="0"/>
              <a:t>Exception: Informal complaint process not permitted to resolve employee sexually harassed student</a:t>
            </a:r>
          </a:p>
          <a:p>
            <a:pPr marL="457200" lvl="1" indent="0">
              <a:buNone/>
            </a:pPr>
            <a:endParaRPr lang="en-US" dirty="0"/>
          </a:p>
        </p:txBody>
      </p:sp>
    </p:spTree>
    <p:extLst>
      <p:ext uri="{BB962C8B-B14F-4D97-AF65-F5344CB8AC3E}">
        <p14:creationId xmlns:p14="http://schemas.microsoft.com/office/powerpoint/2010/main" val="11998532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B9F6-B72C-4840-92B1-5123E606CC87}"/>
              </a:ext>
            </a:extLst>
          </p:cNvPr>
          <p:cNvSpPr>
            <a:spLocks noGrp="1"/>
          </p:cNvSpPr>
          <p:nvPr>
            <p:ph type="title"/>
          </p:nvPr>
        </p:nvSpPr>
        <p:spPr>
          <a:xfrm>
            <a:off x="457200" y="798220"/>
            <a:ext cx="8229600" cy="830110"/>
          </a:xfrm>
        </p:spPr>
        <p:txBody>
          <a:bodyPr/>
          <a:lstStyle/>
          <a:p>
            <a:r>
              <a:rPr lang="en-US" sz="4400" dirty="0"/>
              <a:t>A Fair Grievance Process: Complaint Continued</a:t>
            </a:r>
          </a:p>
        </p:txBody>
      </p:sp>
      <p:sp>
        <p:nvSpPr>
          <p:cNvPr id="3" name="Text Placeholder 2">
            <a:extLst>
              <a:ext uri="{FF2B5EF4-FFF2-40B4-BE49-F238E27FC236}">
                <a16:creationId xmlns:a16="http://schemas.microsoft.com/office/drawing/2014/main" id="{9B526F26-D235-47DB-BB50-3061D6F7AB2D}"/>
              </a:ext>
            </a:extLst>
          </p:cNvPr>
          <p:cNvSpPr>
            <a:spLocks noGrp="1"/>
          </p:cNvSpPr>
          <p:nvPr>
            <p:ph type="body" sz="quarter" idx="10"/>
          </p:nvPr>
        </p:nvSpPr>
        <p:spPr>
          <a:xfrm>
            <a:off x="457200" y="2327564"/>
            <a:ext cx="8229600" cy="4135150"/>
          </a:xfrm>
        </p:spPr>
        <p:txBody>
          <a:bodyPr>
            <a:normAutofit fontScale="92500"/>
          </a:bodyPr>
          <a:lstStyle/>
          <a:p>
            <a:r>
              <a:rPr lang="en-US" dirty="0"/>
              <a:t>ONLY complainants and Title IX Coordinator can file a formal complaint</a:t>
            </a:r>
          </a:p>
          <a:p>
            <a:pPr lvl="1"/>
            <a:r>
              <a:rPr lang="en-US" dirty="0"/>
              <a:t>Third party cannot</a:t>
            </a:r>
          </a:p>
          <a:p>
            <a:pPr lvl="1"/>
            <a:r>
              <a:rPr lang="en-US" dirty="0"/>
              <a:t>Third party may report sexual harassment, but this is not a formal complaint</a:t>
            </a:r>
          </a:p>
          <a:p>
            <a:r>
              <a:rPr lang="en-US" dirty="0"/>
              <a:t>If complainant does not complete formal complaint, Title IX Coordinator needs to finish otherwise cannot begin grievance procedure</a:t>
            </a:r>
          </a:p>
          <a:p>
            <a:pPr lvl="1"/>
            <a:endParaRPr lang="en-US" dirty="0"/>
          </a:p>
        </p:txBody>
      </p:sp>
    </p:spTree>
    <p:extLst>
      <p:ext uri="{BB962C8B-B14F-4D97-AF65-F5344CB8AC3E}">
        <p14:creationId xmlns:p14="http://schemas.microsoft.com/office/powerpoint/2010/main" val="130676684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AC98-A896-43AA-92AE-1C66DEBDAF42}"/>
              </a:ext>
            </a:extLst>
          </p:cNvPr>
          <p:cNvSpPr>
            <a:spLocks noGrp="1"/>
          </p:cNvSpPr>
          <p:nvPr>
            <p:ph type="title"/>
          </p:nvPr>
        </p:nvSpPr>
        <p:spPr>
          <a:xfrm>
            <a:off x="457200" y="712061"/>
            <a:ext cx="8229600" cy="830110"/>
          </a:xfrm>
        </p:spPr>
        <p:txBody>
          <a:bodyPr/>
          <a:lstStyle/>
          <a:p>
            <a:r>
              <a:rPr lang="en-US" sz="4400" dirty="0"/>
              <a:t>A Fair Grievance Process: Standard of Proof</a:t>
            </a:r>
          </a:p>
        </p:txBody>
      </p:sp>
      <p:sp>
        <p:nvSpPr>
          <p:cNvPr id="3" name="Text Placeholder 2">
            <a:extLst>
              <a:ext uri="{FF2B5EF4-FFF2-40B4-BE49-F238E27FC236}">
                <a16:creationId xmlns:a16="http://schemas.microsoft.com/office/drawing/2014/main" id="{766A6413-D49E-4749-94AC-333C8BB94691}"/>
              </a:ext>
            </a:extLst>
          </p:cNvPr>
          <p:cNvSpPr>
            <a:spLocks noGrp="1"/>
          </p:cNvSpPr>
          <p:nvPr>
            <p:ph type="body" sz="quarter" idx="10"/>
          </p:nvPr>
        </p:nvSpPr>
        <p:spPr>
          <a:xfrm>
            <a:off x="457200" y="2191326"/>
            <a:ext cx="8229600" cy="4550787"/>
          </a:xfrm>
        </p:spPr>
        <p:txBody>
          <a:bodyPr>
            <a:normAutofit fontScale="92500" lnSpcReduction="10000"/>
          </a:bodyPr>
          <a:lstStyle/>
          <a:p>
            <a:r>
              <a:rPr lang="en-US" dirty="0"/>
              <a:t>OCR encouraged </a:t>
            </a:r>
            <a:r>
              <a:rPr lang="en-US" b="1" dirty="0"/>
              <a:t>“preponderance of the evidence”</a:t>
            </a:r>
            <a:r>
              <a:rPr lang="en-US" dirty="0"/>
              <a:t> meaning “more likely than not” standard</a:t>
            </a:r>
          </a:p>
          <a:p>
            <a:r>
              <a:rPr lang="en-US" dirty="0"/>
              <a:t>Now, Schools MAY use </a:t>
            </a:r>
            <a:r>
              <a:rPr lang="en-US" b="1" dirty="0"/>
              <a:t>“clear and convincing evidence”</a:t>
            </a:r>
            <a:r>
              <a:rPr lang="en-US" dirty="0"/>
              <a:t> meaning “substantially more likely than not”</a:t>
            </a:r>
          </a:p>
          <a:p>
            <a:r>
              <a:rPr lang="en-US" dirty="0"/>
              <a:t>Schools may use either standard but must choose one and apply it to all sexual harassment complaints. 34 C.F.R. 106.45(b)(1)(vii).</a:t>
            </a:r>
          </a:p>
        </p:txBody>
      </p:sp>
    </p:spTree>
    <p:extLst>
      <p:ext uri="{BB962C8B-B14F-4D97-AF65-F5344CB8AC3E}">
        <p14:creationId xmlns:p14="http://schemas.microsoft.com/office/powerpoint/2010/main" val="261791412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1A82-D0A6-475D-AE7F-D6B749B8ACD8}"/>
              </a:ext>
            </a:extLst>
          </p:cNvPr>
          <p:cNvSpPr>
            <a:spLocks noGrp="1"/>
          </p:cNvSpPr>
          <p:nvPr>
            <p:ph type="title"/>
          </p:nvPr>
        </p:nvSpPr>
        <p:spPr>
          <a:xfrm>
            <a:off x="457200" y="651263"/>
            <a:ext cx="8229600" cy="830110"/>
          </a:xfrm>
        </p:spPr>
        <p:txBody>
          <a:bodyPr/>
          <a:lstStyle/>
          <a:p>
            <a:r>
              <a:rPr lang="en-US" sz="4400" dirty="0"/>
              <a:t>A Fair Grievance Process: Notice Requirements</a:t>
            </a:r>
          </a:p>
        </p:txBody>
      </p:sp>
      <p:sp>
        <p:nvSpPr>
          <p:cNvPr id="3" name="Text Placeholder 2">
            <a:extLst>
              <a:ext uri="{FF2B5EF4-FFF2-40B4-BE49-F238E27FC236}">
                <a16:creationId xmlns:a16="http://schemas.microsoft.com/office/drawing/2014/main" id="{BC939365-42EC-4F00-808D-A98F1A457509}"/>
              </a:ext>
            </a:extLst>
          </p:cNvPr>
          <p:cNvSpPr>
            <a:spLocks noGrp="1"/>
          </p:cNvSpPr>
          <p:nvPr>
            <p:ph type="body" sz="quarter" idx="10"/>
          </p:nvPr>
        </p:nvSpPr>
        <p:spPr>
          <a:xfrm>
            <a:off x="130629" y="2101932"/>
            <a:ext cx="8835241" cy="4619502"/>
          </a:xfrm>
        </p:spPr>
        <p:txBody>
          <a:bodyPr>
            <a:normAutofit fontScale="92500" lnSpcReduction="20000"/>
          </a:bodyPr>
          <a:lstStyle/>
          <a:p>
            <a:r>
              <a:rPr lang="en-US" dirty="0"/>
              <a:t>Must provide written notice to all parties for a formal complaint</a:t>
            </a:r>
          </a:p>
          <a:p>
            <a:r>
              <a:rPr lang="en-US" dirty="0"/>
              <a:t>Include in notice:</a:t>
            </a:r>
          </a:p>
          <a:p>
            <a:pPr lvl="1"/>
            <a:r>
              <a:rPr lang="en-US" dirty="0"/>
              <a:t>Any grievance processes</a:t>
            </a:r>
          </a:p>
          <a:p>
            <a:pPr lvl="1"/>
            <a:r>
              <a:rPr lang="en-US" dirty="0"/>
              <a:t>Allegations with “sufficient details known at the time” and “sufficient time to prepare a response before any initial interview” 106.45(b)(2).</a:t>
            </a:r>
          </a:p>
          <a:p>
            <a:pPr lvl="2"/>
            <a:r>
              <a:rPr lang="en-US" dirty="0"/>
              <a:t>Must provide key info about allegations so they can investigate and meaningfully participate</a:t>
            </a:r>
          </a:p>
          <a:p>
            <a:pPr lvl="1"/>
            <a:r>
              <a:rPr lang="en-US" dirty="0"/>
              <a:t>Right to advisor of choice</a:t>
            </a:r>
          </a:p>
          <a:p>
            <a:pPr lvl="1"/>
            <a:r>
              <a:rPr lang="en-US" dirty="0"/>
              <a:t>Presumption of Innocence</a:t>
            </a:r>
          </a:p>
          <a:p>
            <a:pPr lvl="1"/>
            <a:r>
              <a:rPr lang="en-US" dirty="0"/>
              <a:t>Relevant Code of Conduct provisions</a:t>
            </a:r>
          </a:p>
        </p:txBody>
      </p:sp>
    </p:spTree>
    <p:extLst>
      <p:ext uri="{BB962C8B-B14F-4D97-AF65-F5344CB8AC3E}">
        <p14:creationId xmlns:p14="http://schemas.microsoft.com/office/powerpoint/2010/main" val="390162058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A05B-CB37-487A-A37A-CB3A0D01D8BE}"/>
              </a:ext>
            </a:extLst>
          </p:cNvPr>
          <p:cNvSpPr>
            <a:spLocks noGrp="1"/>
          </p:cNvSpPr>
          <p:nvPr>
            <p:ph type="title"/>
          </p:nvPr>
        </p:nvSpPr>
        <p:spPr>
          <a:xfrm>
            <a:off x="457200" y="810920"/>
            <a:ext cx="8229600" cy="830110"/>
          </a:xfrm>
        </p:spPr>
        <p:txBody>
          <a:bodyPr/>
          <a:lstStyle/>
          <a:p>
            <a:r>
              <a:rPr lang="en-US" sz="4400" dirty="0"/>
              <a:t>A Fair Grievance Process: Compliance with FERPA</a:t>
            </a:r>
          </a:p>
        </p:txBody>
      </p:sp>
      <p:sp>
        <p:nvSpPr>
          <p:cNvPr id="3" name="Text Placeholder 2">
            <a:extLst>
              <a:ext uri="{FF2B5EF4-FFF2-40B4-BE49-F238E27FC236}">
                <a16:creationId xmlns:a16="http://schemas.microsoft.com/office/drawing/2014/main" id="{C09C9D07-278A-4A67-AA9F-B28A9908EB27}"/>
              </a:ext>
            </a:extLst>
          </p:cNvPr>
          <p:cNvSpPr>
            <a:spLocks noGrp="1"/>
          </p:cNvSpPr>
          <p:nvPr>
            <p:ph type="body" sz="quarter" idx="10"/>
          </p:nvPr>
        </p:nvSpPr>
        <p:spPr>
          <a:xfrm>
            <a:off x="543261" y="2560211"/>
            <a:ext cx="8143539" cy="3654210"/>
          </a:xfrm>
        </p:spPr>
        <p:txBody>
          <a:bodyPr/>
          <a:lstStyle/>
          <a:p>
            <a:r>
              <a:rPr lang="en-US" dirty="0"/>
              <a:t>Title IX is an exception to FERPA</a:t>
            </a:r>
          </a:p>
          <a:p>
            <a:r>
              <a:rPr lang="en-US" dirty="0"/>
              <a:t>Title IX complainant anonymous except where necessary for respondent to have due process rights for a fair grievance process</a:t>
            </a:r>
          </a:p>
        </p:txBody>
      </p:sp>
    </p:spTree>
    <p:extLst>
      <p:ext uri="{BB962C8B-B14F-4D97-AF65-F5344CB8AC3E}">
        <p14:creationId xmlns:p14="http://schemas.microsoft.com/office/powerpoint/2010/main" val="327964115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CE3BA-8CA6-4702-BF63-EC1FDAA15174}"/>
              </a:ext>
            </a:extLst>
          </p:cNvPr>
          <p:cNvSpPr>
            <a:spLocks noGrp="1"/>
          </p:cNvSpPr>
          <p:nvPr>
            <p:ph type="ctrTitle"/>
          </p:nvPr>
        </p:nvSpPr>
        <p:spPr>
          <a:xfrm>
            <a:off x="685800" y="2693987"/>
            <a:ext cx="7772400" cy="1470025"/>
          </a:xfrm>
        </p:spPr>
        <p:txBody>
          <a:bodyPr/>
          <a:lstStyle/>
          <a:p>
            <a:r>
              <a:rPr lang="en-US" b="1" dirty="0"/>
              <a:t>Investigation</a:t>
            </a:r>
          </a:p>
        </p:txBody>
      </p:sp>
    </p:spTree>
    <p:extLst>
      <p:ext uri="{BB962C8B-B14F-4D97-AF65-F5344CB8AC3E}">
        <p14:creationId xmlns:p14="http://schemas.microsoft.com/office/powerpoint/2010/main" val="49248925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ACB8-06C4-431A-B70F-DA2C5268C89F}"/>
              </a:ext>
            </a:extLst>
          </p:cNvPr>
          <p:cNvSpPr>
            <a:spLocks noGrp="1"/>
          </p:cNvSpPr>
          <p:nvPr>
            <p:ph type="title"/>
          </p:nvPr>
        </p:nvSpPr>
        <p:spPr>
          <a:xfrm>
            <a:off x="457200" y="777068"/>
            <a:ext cx="8229600" cy="830110"/>
          </a:xfrm>
        </p:spPr>
        <p:txBody>
          <a:bodyPr/>
          <a:lstStyle/>
          <a:p>
            <a:r>
              <a:rPr lang="en-US" dirty="0"/>
              <a:t>Investigative Process</a:t>
            </a:r>
          </a:p>
        </p:txBody>
      </p:sp>
      <p:sp>
        <p:nvSpPr>
          <p:cNvPr id="3" name="Text Placeholder 2">
            <a:extLst>
              <a:ext uri="{FF2B5EF4-FFF2-40B4-BE49-F238E27FC236}">
                <a16:creationId xmlns:a16="http://schemas.microsoft.com/office/drawing/2014/main" id="{6FF93122-E396-491F-A702-8052A6DCC376}"/>
              </a:ext>
            </a:extLst>
          </p:cNvPr>
          <p:cNvSpPr>
            <a:spLocks noGrp="1"/>
          </p:cNvSpPr>
          <p:nvPr>
            <p:ph type="body" sz="quarter" idx="10"/>
          </p:nvPr>
        </p:nvSpPr>
        <p:spPr>
          <a:xfrm>
            <a:off x="338447" y="1626116"/>
            <a:ext cx="8348354" cy="4789528"/>
          </a:xfrm>
        </p:spPr>
        <p:txBody>
          <a:bodyPr>
            <a:normAutofit/>
          </a:bodyPr>
          <a:lstStyle/>
          <a:p>
            <a:r>
              <a:rPr lang="en-US" sz="2400" dirty="0"/>
              <a:t>Must investigate and send written notice of allegations</a:t>
            </a:r>
          </a:p>
          <a:p>
            <a:r>
              <a:rPr lang="en-US" sz="2400" dirty="0"/>
              <a:t>Right to be present and receive notice of any meetings, hearings, or interviews</a:t>
            </a:r>
          </a:p>
          <a:p>
            <a:pPr lvl="1"/>
            <a:r>
              <a:rPr lang="en-US" sz="2000" dirty="0"/>
              <a:t>Date, time, location, participants, and purpose of interviews, meetings or hearing with sufficient time must be provided in writing</a:t>
            </a:r>
            <a:endParaRPr lang="en-US" sz="1800" dirty="0"/>
          </a:p>
          <a:p>
            <a:r>
              <a:rPr lang="en-US" sz="2400" dirty="0"/>
              <a:t>Provide all evidence subject to inspection and review electronically or hard copy before investigation report is completed</a:t>
            </a:r>
          </a:p>
          <a:p>
            <a:r>
              <a:rPr lang="en-US" sz="2400" dirty="0"/>
              <a:t>No gag orders</a:t>
            </a:r>
          </a:p>
        </p:txBody>
      </p:sp>
    </p:spTree>
    <p:extLst>
      <p:ext uri="{BB962C8B-B14F-4D97-AF65-F5344CB8AC3E}">
        <p14:creationId xmlns:p14="http://schemas.microsoft.com/office/powerpoint/2010/main" val="706407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5256" y="938398"/>
            <a:ext cx="8673488" cy="5662818"/>
          </a:xfrm>
        </p:spPr>
        <p:txBody>
          <a:bodyPr>
            <a:normAutofit/>
          </a:bodyPr>
          <a:lstStyle/>
          <a:p>
            <a:pPr lvl="1"/>
            <a:endParaRPr lang="en-US" dirty="0"/>
          </a:p>
          <a:p>
            <a:pPr marL="457200" lvl="1" indent="0">
              <a:buNone/>
            </a:pPr>
            <a:r>
              <a:rPr lang="en-US" sz="3600" dirty="0"/>
              <a:t>“No person in the United States shall, on the basis of sex, be excluded from participation in, be denied the benefits of, or be subjected to discrimination under any education program or activity receiving Federal financial assistance.”</a:t>
            </a:r>
          </a:p>
          <a:p>
            <a:pPr marL="457200" lvl="1" indent="0">
              <a:buNone/>
            </a:pPr>
            <a:r>
              <a:rPr lang="en-US" sz="3600" dirty="0"/>
              <a:t>												</a:t>
            </a:r>
            <a:r>
              <a:rPr lang="en-US" dirty="0"/>
              <a:t>20 U.S.C. §1681</a:t>
            </a:r>
            <a:endParaRPr lang="en-US" sz="3600" dirty="0"/>
          </a:p>
          <a:p>
            <a:pPr lvl="1"/>
            <a:endParaRPr lang="en-US" dirty="0"/>
          </a:p>
          <a:p>
            <a:pPr lvl="1"/>
            <a:endParaRPr lang="en-US" dirty="0"/>
          </a:p>
          <a:p>
            <a:endParaRPr lang="en-US" b="1" dirty="0"/>
          </a:p>
        </p:txBody>
      </p:sp>
    </p:spTree>
    <p:extLst>
      <p:ext uri="{BB962C8B-B14F-4D97-AF65-F5344CB8AC3E}">
        <p14:creationId xmlns:p14="http://schemas.microsoft.com/office/powerpoint/2010/main" val="271351340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EA51-0219-4D65-AD88-124262A30E47}"/>
              </a:ext>
            </a:extLst>
          </p:cNvPr>
          <p:cNvSpPr>
            <a:spLocks noGrp="1"/>
          </p:cNvSpPr>
          <p:nvPr>
            <p:ph type="title"/>
          </p:nvPr>
        </p:nvSpPr>
        <p:spPr>
          <a:xfrm>
            <a:off x="457200" y="810920"/>
            <a:ext cx="8229600" cy="830110"/>
          </a:xfrm>
        </p:spPr>
        <p:txBody>
          <a:bodyPr/>
          <a:lstStyle/>
          <a:p>
            <a:r>
              <a:rPr lang="en-US" dirty="0"/>
              <a:t>Investigative Process</a:t>
            </a:r>
          </a:p>
        </p:txBody>
      </p:sp>
      <p:sp>
        <p:nvSpPr>
          <p:cNvPr id="3" name="Text Placeholder 2">
            <a:extLst>
              <a:ext uri="{FF2B5EF4-FFF2-40B4-BE49-F238E27FC236}">
                <a16:creationId xmlns:a16="http://schemas.microsoft.com/office/drawing/2014/main" id="{0F56A788-40D1-42B5-8C4A-93EDA43F6D52}"/>
              </a:ext>
            </a:extLst>
          </p:cNvPr>
          <p:cNvSpPr>
            <a:spLocks noGrp="1"/>
          </p:cNvSpPr>
          <p:nvPr>
            <p:ph type="body" sz="quarter" idx="10"/>
          </p:nvPr>
        </p:nvSpPr>
        <p:spPr/>
        <p:txBody>
          <a:bodyPr/>
          <a:lstStyle/>
          <a:p>
            <a:r>
              <a:rPr lang="en-US" dirty="0"/>
              <a:t>Schools may dismiss a formal complaint or allegations if complainant asks and:</a:t>
            </a:r>
          </a:p>
          <a:p>
            <a:pPr lvl="1"/>
            <a:r>
              <a:rPr lang="en-US" dirty="0"/>
              <a:t>The respondent is no longer enrolled or employed by school</a:t>
            </a:r>
          </a:p>
          <a:p>
            <a:pPr lvl="1"/>
            <a:r>
              <a:rPr lang="en-US" dirty="0"/>
              <a:t>Or if specific circumstances prevent school from gathering sufficient evidence to reach a determination</a:t>
            </a:r>
          </a:p>
          <a:p>
            <a:r>
              <a:rPr lang="en-US" dirty="0"/>
              <a:t>Schools must give notice of dismissal and reason for dismissal</a:t>
            </a:r>
          </a:p>
        </p:txBody>
      </p:sp>
    </p:spTree>
    <p:extLst>
      <p:ext uri="{BB962C8B-B14F-4D97-AF65-F5344CB8AC3E}">
        <p14:creationId xmlns:p14="http://schemas.microsoft.com/office/powerpoint/2010/main" val="337009517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2F44-6695-4D03-B6F6-F63C42F91433}"/>
              </a:ext>
            </a:extLst>
          </p:cNvPr>
          <p:cNvSpPr>
            <a:spLocks noGrp="1"/>
          </p:cNvSpPr>
          <p:nvPr>
            <p:ph type="title"/>
          </p:nvPr>
        </p:nvSpPr>
        <p:spPr>
          <a:xfrm>
            <a:off x="457200" y="777438"/>
            <a:ext cx="8229600" cy="830110"/>
          </a:xfrm>
        </p:spPr>
        <p:txBody>
          <a:bodyPr/>
          <a:lstStyle/>
          <a:p>
            <a:r>
              <a:rPr lang="en-US" dirty="0"/>
              <a:t>Investigative Process</a:t>
            </a:r>
          </a:p>
        </p:txBody>
      </p:sp>
      <p:sp>
        <p:nvSpPr>
          <p:cNvPr id="3" name="Text Placeholder 2">
            <a:extLst>
              <a:ext uri="{FF2B5EF4-FFF2-40B4-BE49-F238E27FC236}">
                <a16:creationId xmlns:a16="http://schemas.microsoft.com/office/drawing/2014/main" id="{D43F659E-7805-4AF5-8409-6B66B7A4AE72}"/>
              </a:ext>
            </a:extLst>
          </p:cNvPr>
          <p:cNvSpPr>
            <a:spLocks noGrp="1"/>
          </p:cNvSpPr>
          <p:nvPr>
            <p:ph type="body" sz="quarter" idx="10"/>
          </p:nvPr>
        </p:nvSpPr>
        <p:spPr>
          <a:xfrm>
            <a:off x="457199" y="1742630"/>
            <a:ext cx="8354291" cy="4699734"/>
          </a:xfrm>
        </p:spPr>
        <p:txBody>
          <a:bodyPr>
            <a:normAutofit lnSpcReduction="10000"/>
          </a:bodyPr>
          <a:lstStyle/>
          <a:p>
            <a:r>
              <a:rPr lang="en-US" sz="2400" dirty="0"/>
              <a:t>Parties must be given </a:t>
            </a:r>
            <a:r>
              <a:rPr lang="en-US" sz="2400" b="1" dirty="0"/>
              <a:t>10 days </a:t>
            </a:r>
            <a:r>
              <a:rPr lang="en-US" sz="2400" dirty="0"/>
              <a:t>to submit written responses for investigator to consider</a:t>
            </a:r>
          </a:p>
          <a:p>
            <a:r>
              <a:rPr lang="en-US" sz="2400" dirty="0"/>
              <a:t>Investigation reports must be sent to both parties for review and response </a:t>
            </a:r>
            <a:r>
              <a:rPr lang="en-US" sz="2400" b="1" dirty="0"/>
              <a:t>at least 10 days before </a:t>
            </a:r>
            <a:r>
              <a:rPr lang="en-US" sz="2400" dirty="0"/>
              <a:t>any determination of responsibility is made. 34 C.F.R. 106.45(b)(5)(vii)</a:t>
            </a:r>
          </a:p>
          <a:p>
            <a:pPr lvl="1"/>
            <a:r>
              <a:rPr lang="en-US" dirty="0"/>
              <a:t>Different than 10 days to review and respond to evidence</a:t>
            </a:r>
          </a:p>
          <a:p>
            <a:r>
              <a:rPr lang="en-US" sz="2400" dirty="0"/>
              <a:t>Schools </a:t>
            </a:r>
            <a:r>
              <a:rPr lang="en-US" sz="2400" b="1" dirty="0"/>
              <a:t>cannot</a:t>
            </a:r>
            <a:r>
              <a:rPr lang="en-US" sz="2400" dirty="0"/>
              <a:t> access, consider, disclose, or otherwise use party’s records maintained by a recognized professional unless school obtains that party’s voluntary written consent. 34 C.F.R. 106.45(b)(5)(</a:t>
            </a:r>
            <a:r>
              <a:rPr lang="en-US" sz="2400" dirty="0" err="1"/>
              <a:t>i</a:t>
            </a:r>
            <a:r>
              <a:rPr lang="en-US" sz="2400" dirty="0"/>
              <a:t>).</a:t>
            </a:r>
          </a:p>
        </p:txBody>
      </p:sp>
    </p:spTree>
    <p:extLst>
      <p:ext uri="{BB962C8B-B14F-4D97-AF65-F5344CB8AC3E}">
        <p14:creationId xmlns:p14="http://schemas.microsoft.com/office/powerpoint/2010/main" val="121450149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D7B096-F13F-4D0B-8B35-4CB0FE4CAED8}"/>
              </a:ext>
            </a:extLst>
          </p:cNvPr>
          <p:cNvSpPr>
            <a:spLocks noGrp="1"/>
          </p:cNvSpPr>
          <p:nvPr>
            <p:ph type="ctrTitle"/>
          </p:nvPr>
        </p:nvSpPr>
        <p:spPr>
          <a:xfrm>
            <a:off x="685800" y="2693987"/>
            <a:ext cx="7772400" cy="1470025"/>
          </a:xfrm>
        </p:spPr>
        <p:txBody>
          <a:bodyPr/>
          <a:lstStyle/>
          <a:p>
            <a:r>
              <a:rPr lang="en-US" b="1" dirty="0"/>
              <a:t>Determination of Responsibility</a:t>
            </a:r>
          </a:p>
        </p:txBody>
      </p:sp>
    </p:spTree>
    <p:extLst>
      <p:ext uri="{BB962C8B-B14F-4D97-AF65-F5344CB8AC3E}">
        <p14:creationId xmlns:p14="http://schemas.microsoft.com/office/powerpoint/2010/main" val="306329967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B24E-FC53-44A1-8D37-D793B92C4BEC}"/>
              </a:ext>
            </a:extLst>
          </p:cNvPr>
          <p:cNvSpPr>
            <a:spLocks noGrp="1"/>
          </p:cNvSpPr>
          <p:nvPr>
            <p:ph type="title"/>
          </p:nvPr>
        </p:nvSpPr>
        <p:spPr>
          <a:xfrm>
            <a:off x="457200" y="685405"/>
            <a:ext cx="8229600" cy="830110"/>
          </a:xfrm>
        </p:spPr>
        <p:txBody>
          <a:bodyPr/>
          <a:lstStyle/>
          <a:p>
            <a:r>
              <a:rPr lang="en-US" sz="4400" dirty="0"/>
              <a:t>Determinations Of Responsibility</a:t>
            </a:r>
          </a:p>
        </p:txBody>
      </p:sp>
      <p:sp>
        <p:nvSpPr>
          <p:cNvPr id="3" name="Text Placeholder 2">
            <a:extLst>
              <a:ext uri="{FF2B5EF4-FFF2-40B4-BE49-F238E27FC236}">
                <a16:creationId xmlns:a16="http://schemas.microsoft.com/office/drawing/2014/main" id="{C430E9F6-8794-41B8-8510-15B078689E6B}"/>
              </a:ext>
            </a:extLst>
          </p:cNvPr>
          <p:cNvSpPr>
            <a:spLocks noGrp="1"/>
          </p:cNvSpPr>
          <p:nvPr>
            <p:ph type="body" sz="quarter" idx="10"/>
          </p:nvPr>
        </p:nvSpPr>
        <p:spPr>
          <a:xfrm>
            <a:off x="457200" y="2161308"/>
            <a:ext cx="8229600" cy="4301405"/>
          </a:xfrm>
        </p:spPr>
        <p:txBody>
          <a:bodyPr>
            <a:normAutofit/>
          </a:bodyPr>
          <a:lstStyle/>
          <a:p>
            <a:r>
              <a:rPr lang="en-US" dirty="0"/>
              <a:t>Schools can voluntarily choose to provide for live hearings but do not have to</a:t>
            </a:r>
          </a:p>
          <a:p>
            <a:r>
              <a:rPr lang="en-US" dirty="0"/>
              <a:t>With or without live hearing, must provide:</a:t>
            </a:r>
          </a:p>
          <a:p>
            <a:pPr lvl="1"/>
            <a:r>
              <a:rPr lang="en-US" dirty="0"/>
              <a:t>Opportunity to submit “written, relevant questions”</a:t>
            </a:r>
          </a:p>
          <a:p>
            <a:pPr lvl="1"/>
            <a:r>
              <a:rPr lang="en-US" dirty="0"/>
              <a:t>Provide answers to those questions; and</a:t>
            </a:r>
          </a:p>
          <a:p>
            <a:pPr lvl="1"/>
            <a:r>
              <a:rPr lang="en-US" dirty="0"/>
              <a:t>Allow for additional limited follow-up questions								</a:t>
            </a:r>
          </a:p>
          <a:p>
            <a:pPr marL="457200" lvl="1" indent="0">
              <a:buNone/>
            </a:pPr>
            <a:r>
              <a:rPr lang="en-US" dirty="0"/>
              <a:t>								34 C.F.R.106.45(b)(5)(vii).</a:t>
            </a:r>
          </a:p>
          <a:p>
            <a:endParaRPr lang="en-US" dirty="0"/>
          </a:p>
        </p:txBody>
      </p:sp>
    </p:spTree>
    <p:extLst>
      <p:ext uri="{BB962C8B-B14F-4D97-AF65-F5344CB8AC3E}">
        <p14:creationId xmlns:p14="http://schemas.microsoft.com/office/powerpoint/2010/main" val="3371232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2280-D90C-4B48-9F7E-FEA1AAEB00DD}"/>
              </a:ext>
            </a:extLst>
          </p:cNvPr>
          <p:cNvSpPr>
            <a:spLocks noGrp="1"/>
          </p:cNvSpPr>
          <p:nvPr>
            <p:ph type="title"/>
          </p:nvPr>
        </p:nvSpPr>
        <p:spPr>
          <a:xfrm>
            <a:off x="457200" y="748145"/>
            <a:ext cx="8318665" cy="376967"/>
          </a:xfrm>
        </p:spPr>
        <p:txBody>
          <a:bodyPr/>
          <a:lstStyle/>
          <a:p>
            <a:r>
              <a:rPr lang="en-US" sz="4400" dirty="0"/>
              <a:t>Determinations Of Responsibility</a:t>
            </a:r>
          </a:p>
        </p:txBody>
      </p:sp>
      <p:sp>
        <p:nvSpPr>
          <p:cNvPr id="3" name="Text Placeholder 2">
            <a:extLst>
              <a:ext uri="{FF2B5EF4-FFF2-40B4-BE49-F238E27FC236}">
                <a16:creationId xmlns:a16="http://schemas.microsoft.com/office/drawing/2014/main" id="{9134A246-16CD-44EE-B794-3A33B5C9676E}"/>
              </a:ext>
            </a:extLst>
          </p:cNvPr>
          <p:cNvSpPr>
            <a:spLocks noGrp="1"/>
          </p:cNvSpPr>
          <p:nvPr>
            <p:ph type="body" sz="quarter" idx="10"/>
          </p:nvPr>
        </p:nvSpPr>
        <p:spPr>
          <a:xfrm>
            <a:off x="457200" y="2327564"/>
            <a:ext cx="8229600" cy="4135150"/>
          </a:xfrm>
        </p:spPr>
        <p:txBody>
          <a:bodyPr/>
          <a:lstStyle/>
          <a:p>
            <a:r>
              <a:rPr lang="en-US" b="1" dirty="0"/>
              <a:t>Rape Shield</a:t>
            </a:r>
            <a:r>
              <a:rPr lang="en-US" dirty="0"/>
              <a:t>: Questions about complainant’s sexual predisposition or sexual behavior are </a:t>
            </a:r>
            <a:r>
              <a:rPr lang="en-US" b="1" dirty="0"/>
              <a:t>generally irrelevant </a:t>
            </a:r>
            <a:r>
              <a:rPr lang="en-US" dirty="0"/>
              <a:t>except for specific purposes related to demonstrating that someone other than the respondent engaged in the alleged behavior or if specifically related to an issue of consent</a:t>
            </a:r>
          </a:p>
        </p:txBody>
      </p:sp>
    </p:spTree>
    <p:extLst>
      <p:ext uri="{BB962C8B-B14F-4D97-AF65-F5344CB8AC3E}">
        <p14:creationId xmlns:p14="http://schemas.microsoft.com/office/powerpoint/2010/main" val="326285977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EDC8-A2E7-4678-950F-8BC319281F28}"/>
              </a:ext>
            </a:extLst>
          </p:cNvPr>
          <p:cNvSpPr>
            <a:spLocks noGrp="1"/>
          </p:cNvSpPr>
          <p:nvPr>
            <p:ph type="title"/>
          </p:nvPr>
        </p:nvSpPr>
        <p:spPr>
          <a:xfrm>
            <a:off x="457200" y="673529"/>
            <a:ext cx="8229600" cy="830110"/>
          </a:xfrm>
        </p:spPr>
        <p:txBody>
          <a:bodyPr/>
          <a:lstStyle/>
          <a:p>
            <a:r>
              <a:rPr lang="en-US" sz="4400" dirty="0"/>
              <a:t>Determinations Of Responsibility</a:t>
            </a:r>
          </a:p>
        </p:txBody>
      </p:sp>
      <p:sp>
        <p:nvSpPr>
          <p:cNvPr id="3" name="Text Placeholder 2">
            <a:extLst>
              <a:ext uri="{FF2B5EF4-FFF2-40B4-BE49-F238E27FC236}">
                <a16:creationId xmlns:a16="http://schemas.microsoft.com/office/drawing/2014/main" id="{3939D47C-34D7-47EF-B498-861D6C596684}"/>
              </a:ext>
            </a:extLst>
          </p:cNvPr>
          <p:cNvSpPr>
            <a:spLocks noGrp="1"/>
          </p:cNvSpPr>
          <p:nvPr>
            <p:ph type="body" sz="quarter" idx="10"/>
          </p:nvPr>
        </p:nvSpPr>
        <p:spPr>
          <a:xfrm>
            <a:off x="457200" y="2446316"/>
            <a:ext cx="8140535" cy="4016397"/>
          </a:xfrm>
        </p:spPr>
        <p:txBody>
          <a:bodyPr/>
          <a:lstStyle/>
          <a:p>
            <a:r>
              <a:rPr lang="en-US" dirty="0"/>
              <a:t>Neither Title IX Coordinator nor investigator can make final determination</a:t>
            </a:r>
          </a:p>
          <a:p>
            <a:r>
              <a:rPr lang="en-US" dirty="0"/>
              <a:t>Must be provided to both parties simultaneously</a:t>
            </a:r>
          </a:p>
          <a:p>
            <a:r>
              <a:rPr lang="en-US" dirty="0"/>
              <a:t>Not final until appeal period expires, or appeal is resolved</a:t>
            </a:r>
          </a:p>
          <a:p>
            <a:endParaRPr lang="en-US" dirty="0"/>
          </a:p>
        </p:txBody>
      </p:sp>
    </p:spTree>
    <p:extLst>
      <p:ext uri="{BB962C8B-B14F-4D97-AF65-F5344CB8AC3E}">
        <p14:creationId xmlns:p14="http://schemas.microsoft.com/office/powerpoint/2010/main" val="349269829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B48E-0167-45CF-B159-90D907A33E60}"/>
              </a:ext>
            </a:extLst>
          </p:cNvPr>
          <p:cNvSpPr>
            <a:spLocks noGrp="1"/>
          </p:cNvSpPr>
          <p:nvPr>
            <p:ph type="title"/>
          </p:nvPr>
        </p:nvSpPr>
        <p:spPr>
          <a:xfrm>
            <a:off x="457200" y="663139"/>
            <a:ext cx="8229600" cy="488767"/>
          </a:xfrm>
        </p:spPr>
        <p:txBody>
          <a:bodyPr/>
          <a:lstStyle/>
          <a:p>
            <a:r>
              <a:rPr lang="en-US" sz="4400" dirty="0"/>
              <a:t>Determinations Of Responsibility</a:t>
            </a:r>
          </a:p>
        </p:txBody>
      </p:sp>
      <p:sp>
        <p:nvSpPr>
          <p:cNvPr id="3" name="Text Placeholder 2">
            <a:extLst>
              <a:ext uri="{FF2B5EF4-FFF2-40B4-BE49-F238E27FC236}">
                <a16:creationId xmlns:a16="http://schemas.microsoft.com/office/drawing/2014/main" id="{9DDA889E-5B0F-4ABE-A1A7-4C9C69D39240}"/>
              </a:ext>
            </a:extLst>
          </p:cNvPr>
          <p:cNvSpPr>
            <a:spLocks noGrp="1"/>
          </p:cNvSpPr>
          <p:nvPr>
            <p:ph type="body" sz="quarter" idx="10"/>
          </p:nvPr>
        </p:nvSpPr>
        <p:spPr>
          <a:xfrm>
            <a:off x="457200" y="2090056"/>
            <a:ext cx="8229600" cy="4372657"/>
          </a:xfrm>
        </p:spPr>
        <p:txBody>
          <a:bodyPr>
            <a:normAutofit/>
          </a:bodyPr>
          <a:lstStyle/>
          <a:p>
            <a:r>
              <a:rPr lang="en-US" dirty="0"/>
              <a:t>Written determination must include:</a:t>
            </a:r>
          </a:p>
          <a:p>
            <a:pPr lvl="1"/>
            <a:r>
              <a:rPr lang="en-US" dirty="0"/>
              <a:t>Identify sexual harassment allegations</a:t>
            </a:r>
          </a:p>
          <a:p>
            <a:pPr lvl="1"/>
            <a:r>
              <a:rPr lang="en-US" dirty="0"/>
              <a:t>Description of procedural steps taken</a:t>
            </a:r>
          </a:p>
          <a:p>
            <a:pPr lvl="1"/>
            <a:r>
              <a:rPr lang="en-US" dirty="0"/>
              <a:t>Findings of fact supporting determination</a:t>
            </a:r>
          </a:p>
          <a:p>
            <a:pPr lvl="1"/>
            <a:r>
              <a:rPr lang="en-US" dirty="0"/>
              <a:t>Conclusions regarding school’s code of conduct</a:t>
            </a:r>
          </a:p>
          <a:p>
            <a:pPr lvl="1"/>
            <a:r>
              <a:rPr lang="en-US" dirty="0"/>
              <a:t>Statement and rationale for result for each allegation</a:t>
            </a:r>
          </a:p>
          <a:p>
            <a:pPr lvl="1"/>
            <a:r>
              <a:rPr lang="en-US" dirty="0"/>
              <a:t>Procedures and permissible reasons for appeal</a:t>
            </a:r>
          </a:p>
          <a:p>
            <a:pPr marL="457200" lvl="1" indent="0">
              <a:buNone/>
            </a:pPr>
            <a:r>
              <a:rPr lang="en-US" dirty="0"/>
              <a:t>							34 C.F.R. 106.45(b)(7)(ii)</a:t>
            </a:r>
          </a:p>
        </p:txBody>
      </p:sp>
    </p:spTree>
    <p:extLst>
      <p:ext uri="{BB962C8B-B14F-4D97-AF65-F5344CB8AC3E}">
        <p14:creationId xmlns:p14="http://schemas.microsoft.com/office/powerpoint/2010/main" val="261459165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D427-C736-466E-84C6-C04F78F5026E}"/>
              </a:ext>
            </a:extLst>
          </p:cNvPr>
          <p:cNvSpPr>
            <a:spLocks noGrp="1"/>
          </p:cNvSpPr>
          <p:nvPr>
            <p:ph type="ctrTitle"/>
          </p:nvPr>
        </p:nvSpPr>
        <p:spPr>
          <a:xfrm>
            <a:off x="685800" y="2693987"/>
            <a:ext cx="7772400" cy="1470025"/>
          </a:xfrm>
        </p:spPr>
        <p:txBody>
          <a:bodyPr/>
          <a:lstStyle/>
          <a:p>
            <a:r>
              <a:rPr lang="en-US" b="1" dirty="0"/>
              <a:t>Appeals</a:t>
            </a:r>
          </a:p>
        </p:txBody>
      </p:sp>
    </p:spTree>
    <p:extLst>
      <p:ext uri="{BB962C8B-B14F-4D97-AF65-F5344CB8AC3E}">
        <p14:creationId xmlns:p14="http://schemas.microsoft.com/office/powerpoint/2010/main" val="367576244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7BDB-ADA1-4DF9-8E48-3DF6443E5A3B}"/>
              </a:ext>
            </a:extLst>
          </p:cNvPr>
          <p:cNvSpPr>
            <a:spLocks noGrp="1"/>
          </p:cNvSpPr>
          <p:nvPr>
            <p:ph type="title"/>
          </p:nvPr>
        </p:nvSpPr>
        <p:spPr/>
        <p:txBody>
          <a:bodyPr/>
          <a:lstStyle/>
          <a:p>
            <a:r>
              <a:rPr lang="en-US" dirty="0"/>
              <a:t>Appeals</a:t>
            </a:r>
          </a:p>
        </p:txBody>
      </p:sp>
      <p:sp>
        <p:nvSpPr>
          <p:cNvPr id="3" name="Text Placeholder 2">
            <a:extLst>
              <a:ext uri="{FF2B5EF4-FFF2-40B4-BE49-F238E27FC236}">
                <a16:creationId xmlns:a16="http://schemas.microsoft.com/office/drawing/2014/main" id="{5F51D388-ADC6-40A0-AA2D-0CF7C8F2EEF3}"/>
              </a:ext>
            </a:extLst>
          </p:cNvPr>
          <p:cNvSpPr>
            <a:spLocks noGrp="1"/>
          </p:cNvSpPr>
          <p:nvPr>
            <p:ph type="body" sz="quarter" idx="10"/>
          </p:nvPr>
        </p:nvSpPr>
        <p:spPr/>
        <p:txBody>
          <a:bodyPr>
            <a:normAutofit fontScale="92500" lnSpcReduction="10000"/>
          </a:bodyPr>
          <a:lstStyle/>
          <a:p>
            <a:r>
              <a:rPr lang="en-US" dirty="0"/>
              <a:t>Either party can appeal</a:t>
            </a:r>
          </a:p>
          <a:p>
            <a:r>
              <a:rPr lang="en-US" dirty="0"/>
              <a:t>Three required appeals:</a:t>
            </a:r>
          </a:p>
          <a:p>
            <a:pPr lvl="1"/>
            <a:r>
              <a:rPr lang="en-US" dirty="0"/>
              <a:t>Procedural irregularity</a:t>
            </a:r>
          </a:p>
          <a:p>
            <a:pPr lvl="1"/>
            <a:r>
              <a:rPr lang="en-US" dirty="0"/>
              <a:t>New evidence</a:t>
            </a:r>
          </a:p>
          <a:p>
            <a:pPr lvl="1"/>
            <a:r>
              <a:rPr lang="en-US" dirty="0"/>
              <a:t>Title IX Coordinator, investigators, or decisionmaker had a conflict of interest or biased</a:t>
            </a:r>
          </a:p>
          <a:p>
            <a:r>
              <a:rPr lang="en-US" dirty="0"/>
              <a:t>Set equal procedures for both parties</a:t>
            </a:r>
          </a:p>
          <a:p>
            <a:pPr lvl="1"/>
            <a:r>
              <a:rPr lang="en-US" dirty="0"/>
              <a:t>Opportunity to submit written statement in support of or challenging outcome</a:t>
            </a:r>
          </a:p>
          <a:p>
            <a:pPr lvl="1"/>
            <a:r>
              <a:rPr lang="en-US" dirty="0"/>
              <a:t>Submit decision simultaneously</a:t>
            </a:r>
          </a:p>
          <a:p>
            <a:pPr marL="457200" lvl="1" indent="0">
              <a:buNone/>
            </a:pPr>
            <a:endParaRPr lang="en-US" dirty="0"/>
          </a:p>
        </p:txBody>
      </p:sp>
    </p:spTree>
    <p:extLst>
      <p:ext uri="{BB962C8B-B14F-4D97-AF65-F5344CB8AC3E}">
        <p14:creationId xmlns:p14="http://schemas.microsoft.com/office/powerpoint/2010/main" val="307762814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B3E07-1A14-42F3-B42B-9C86FDE65E91}"/>
              </a:ext>
            </a:extLst>
          </p:cNvPr>
          <p:cNvSpPr>
            <a:spLocks noGrp="1"/>
          </p:cNvSpPr>
          <p:nvPr>
            <p:ph type="ctrTitle"/>
          </p:nvPr>
        </p:nvSpPr>
        <p:spPr>
          <a:xfrm>
            <a:off x="685800" y="2693987"/>
            <a:ext cx="7772400" cy="1470025"/>
          </a:xfrm>
        </p:spPr>
        <p:txBody>
          <a:bodyPr/>
          <a:lstStyle/>
          <a:p>
            <a:r>
              <a:rPr lang="en-US" b="1" dirty="0"/>
              <a:t>Informal Resolution</a:t>
            </a:r>
          </a:p>
        </p:txBody>
      </p:sp>
    </p:spTree>
    <p:extLst>
      <p:ext uri="{BB962C8B-B14F-4D97-AF65-F5344CB8AC3E}">
        <p14:creationId xmlns:p14="http://schemas.microsoft.com/office/powerpoint/2010/main" val="34818553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16"/>
            <a:ext cx="8229600" cy="830110"/>
          </a:xfrm>
        </p:spPr>
        <p:txBody>
          <a:bodyPr/>
          <a:lstStyle/>
          <a:p>
            <a:r>
              <a:rPr lang="en-US" dirty="0"/>
              <a:t>Purpose</a:t>
            </a:r>
            <a:br>
              <a:rPr lang="en-US" dirty="0"/>
            </a:br>
            <a:endParaRPr lang="en-US" dirty="0"/>
          </a:p>
        </p:txBody>
      </p:sp>
      <p:sp>
        <p:nvSpPr>
          <p:cNvPr id="3" name="Text Placeholder 2"/>
          <p:cNvSpPr>
            <a:spLocks noGrp="1"/>
          </p:cNvSpPr>
          <p:nvPr>
            <p:ph type="body" sz="quarter" idx="10"/>
          </p:nvPr>
        </p:nvSpPr>
        <p:spPr/>
        <p:txBody>
          <a:bodyPr>
            <a:normAutofit/>
          </a:bodyPr>
          <a:lstStyle/>
          <a:p>
            <a:r>
              <a:rPr lang="en-US" dirty="0"/>
              <a:t>Protect every student’s right to educational opportunities free from sex discrimination</a:t>
            </a:r>
          </a:p>
          <a:p>
            <a:r>
              <a:rPr lang="en-US" dirty="0"/>
              <a:t>Previously never formally addressed sexual harassment or assault</a:t>
            </a:r>
          </a:p>
          <a:p>
            <a:r>
              <a:rPr lang="en-US" dirty="0"/>
              <a:t>New requirements:</a:t>
            </a:r>
          </a:p>
          <a:p>
            <a:pPr lvl="1"/>
            <a:r>
              <a:rPr lang="en-US" dirty="0"/>
              <a:t>What constitutes sexual harassment</a:t>
            </a:r>
          </a:p>
          <a:p>
            <a:pPr lvl="1"/>
            <a:r>
              <a:rPr lang="en-US" dirty="0"/>
              <a:t>What triggers a school’s legal obligation to respond</a:t>
            </a:r>
          </a:p>
          <a:p>
            <a:pPr lvl="1"/>
            <a:r>
              <a:rPr lang="en-US" dirty="0"/>
              <a:t>How a school must respond</a:t>
            </a:r>
          </a:p>
        </p:txBody>
      </p:sp>
    </p:spTree>
    <p:extLst>
      <p:ext uri="{BB962C8B-B14F-4D97-AF65-F5344CB8AC3E}">
        <p14:creationId xmlns:p14="http://schemas.microsoft.com/office/powerpoint/2010/main" val="284933770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06C9-3E18-48CA-8F21-3DDD331821EF}"/>
              </a:ext>
            </a:extLst>
          </p:cNvPr>
          <p:cNvSpPr>
            <a:spLocks noGrp="1"/>
          </p:cNvSpPr>
          <p:nvPr>
            <p:ph type="title"/>
          </p:nvPr>
        </p:nvSpPr>
        <p:spPr/>
        <p:txBody>
          <a:bodyPr/>
          <a:lstStyle/>
          <a:p>
            <a:r>
              <a:rPr lang="en-US" dirty="0"/>
              <a:t>Informal Resolution</a:t>
            </a:r>
          </a:p>
        </p:txBody>
      </p:sp>
      <p:sp>
        <p:nvSpPr>
          <p:cNvPr id="3" name="Text Placeholder 2">
            <a:extLst>
              <a:ext uri="{FF2B5EF4-FFF2-40B4-BE49-F238E27FC236}">
                <a16:creationId xmlns:a16="http://schemas.microsoft.com/office/drawing/2014/main" id="{8F23A192-7AF9-4073-B411-478E669160D1}"/>
              </a:ext>
            </a:extLst>
          </p:cNvPr>
          <p:cNvSpPr>
            <a:spLocks noGrp="1"/>
          </p:cNvSpPr>
          <p:nvPr>
            <p:ph type="body" sz="quarter" idx="10"/>
          </p:nvPr>
        </p:nvSpPr>
        <p:spPr/>
        <p:txBody>
          <a:bodyPr>
            <a:normAutofit fontScale="92500" lnSpcReduction="20000"/>
          </a:bodyPr>
          <a:lstStyle/>
          <a:p>
            <a:r>
              <a:rPr lang="en-US" dirty="0"/>
              <a:t>Both parties must voluntarily agree</a:t>
            </a:r>
          </a:p>
          <a:p>
            <a:r>
              <a:rPr lang="en-US" dirty="0"/>
              <a:t>School cannot require waiver of right to investigate and adjudicate formal complaint</a:t>
            </a:r>
          </a:p>
          <a:p>
            <a:r>
              <a:rPr lang="en-US" dirty="0"/>
              <a:t>Cannot offer informal resolution unless a formal complaint is filed</a:t>
            </a:r>
          </a:p>
          <a:p>
            <a:r>
              <a:rPr lang="en-US" dirty="0"/>
              <a:t>Any time prior to resolution, party has right to withdraw and resume formal process</a:t>
            </a:r>
          </a:p>
          <a:p>
            <a:r>
              <a:rPr lang="en-US" dirty="0"/>
              <a:t>Not available for allegations that employee sexually harassed student</a:t>
            </a:r>
          </a:p>
          <a:p>
            <a:pPr marL="914400" lvl="2" indent="0">
              <a:buNone/>
            </a:pPr>
            <a:r>
              <a:rPr lang="en-US" dirty="0"/>
              <a:t>								34 C.F.R. 106.45(b)(9)</a:t>
            </a:r>
          </a:p>
        </p:txBody>
      </p:sp>
    </p:spTree>
    <p:extLst>
      <p:ext uri="{BB962C8B-B14F-4D97-AF65-F5344CB8AC3E}">
        <p14:creationId xmlns:p14="http://schemas.microsoft.com/office/powerpoint/2010/main" val="89804077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98A483-439F-4761-A66A-29361ED79EBE}"/>
              </a:ext>
            </a:extLst>
          </p:cNvPr>
          <p:cNvSpPr>
            <a:spLocks noGrp="1"/>
          </p:cNvSpPr>
          <p:nvPr>
            <p:ph type="ctrTitle"/>
          </p:nvPr>
        </p:nvSpPr>
        <p:spPr>
          <a:xfrm>
            <a:off x="685800" y="2693987"/>
            <a:ext cx="7772400" cy="1470025"/>
          </a:xfrm>
        </p:spPr>
        <p:txBody>
          <a:bodyPr/>
          <a:lstStyle/>
          <a:p>
            <a:r>
              <a:rPr lang="en-US" b="1" dirty="0"/>
              <a:t>Training</a:t>
            </a:r>
          </a:p>
        </p:txBody>
      </p:sp>
    </p:spTree>
    <p:extLst>
      <p:ext uri="{BB962C8B-B14F-4D97-AF65-F5344CB8AC3E}">
        <p14:creationId xmlns:p14="http://schemas.microsoft.com/office/powerpoint/2010/main" val="117090578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2F8-4EBC-4DF9-BEE1-D4C7028E89EB}"/>
              </a:ext>
            </a:extLst>
          </p:cNvPr>
          <p:cNvSpPr>
            <a:spLocks noGrp="1"/>
          </p:cNvSpPr>
          <p:nvPr>
            <p:ph type="title"/>
          </p:nvPr>
        </p:nvSpPr>
        <p:spPr/>
        <p:txBody>
          <a:bodyPr/>
          <a:lstStyle/>
          <a:p>
            <a:r>
              <a:rPr lang="en-US" dirty="0"/>
              <a:t>New Training Requirements</a:t>
            </a:r>
          </a:p>
        </p:txBody>
      </p:sp>
      <p:sp>
        <p:nvSpPr>
          <p:cNvPr id="3" name="Text Placeholder 2">
            <a:extLst>
              <a:ext uri="{FF2B5EF4-FFF2-40B4-BE49-F238E27FC236}">
                <a16:creationId xmlns:a16="http://schemas.microsoft.com/office/drawing/2014/main" id="{D6B4EB4E-F7D1-4C54-B2C7-E0E878454384}"/>
              </a:ext>
            </a:extLst>
          </p:cNvPr>
          <p:cNvSpPr>
            <a:spLocks noGrp="1"/>
          </p:cNvSpPr>
          <p:nvPr>
            <p:ph type="body" sz="quarter" idx="10"/>
          </p:nvPr>
        </p:nvSpPr>
        <p:spPr>
          <a:xfrm>
            <a:off x="457200" y="2064747"/>
            <a:ext cx="8229600" cy="4315271"/>
          </a:xfrm>
        </p:spPr>
        <p:txBody>
          <a:bodyPr/>
          <a:lstStyle/>
          <a:p>
            <a:r>
              <a:rPr lang="en-US" dirty="0"/>
              <a:t>All involved must be trained in new requirements</a:t>
            </a:r>
          </a:p>
          <a:p>
            <a:r>
              <a:rPr lang="en-US" dirty="0"/>
              <a:t>7-year retention period 34 C.F.R. 106.45(b)(10)(</a:t>
            </a:r>
            <a:r>
              <a:rPr lang="en-US" dirty="0" err="1"/>
              <a:t>i</a:t>
            </a:r>
            <a:r>
              <a:rPr lang="en-US" dirty="0"/>
              <a:t>)(D)</a:t>
            </a:r>
          </a:p>
          <a:p>
            <a:r>
              <a:rPr lang="en-US" dirty="0"/>
              <a:t>Training materials must be publicly available on website</a:t>
            </a:r>
          </a:p>
          <a:p>
            <a:r>
              <a:rPr lang="en-US" dirty="0"/>
              <a:t>Cannot rely on sex stereotypes</a:t>
            </a:r>
          </a:p>
        </p:txBody>
      </p:sp>
    </p:spTree>
    <p:extLst>
      <p:ext uri="{BB962C8B-B14F-4D97-AF65-F5344CB8AC3E}">
        <p14:creationId xmlns:p14="http://schemas.microsoft.com/office/powerpoint/2010/main" val="26723189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3C5D-3276-4B53-B150-673BE54134DF}"/>
              </a:ext>
            </a:extLst>
          </p:cNvPr>
          <p:cNvSpPr>
            <a:spLocks noGrp="1"/>
          </p:cNvSpPr>
          <p:nvPr>
            <p:ph type="title"/>
          </p:nvPr>
        </p:nvSpPr>
        <p:spPr/>
        <p:txBody>
          <a:bodyPr/>
          <a:lstStyle/>
          <a:p>
            <a:r>
              <a:rPr lang="en-US" dirty="0"/>
              <a:t>New Training Requirements</a:t>
            </a:r>
          </a:p>
        </p:txBody>
      </p:sp>
      <p:sp>
        <p:nvSpPr>
          <p:cNvPr id="3" name="Text Placeholder 2">
            <a:extLst>
              <a:ext uri="{FF2B5EF4-FFF2-40B4-BE49-F238E27FC236}">
                <a16:creationId xmlns:a16="http://schemas.microsoft.com/office/drawing/2014/main" id="{16E3AAF9-A790-45EC-876C-CA772C8ECF82}"/>
              </a:ext>
            </a:extLst>
          </p:cNvPr>
          <p:cNvSpPr>
            <a:spLocks noGrp="1"/>
          </p:cNvSpPr>
          <p:nvPr>
            <p:ph type="body" sz="quarter" idx="10"/>
          </p:nvPr>
        </p:nvSpPr>
        <p:spPr/>
        <p:txBody>
          <a:bodyPr/>
          <a:lstStyle/>
          <a:p>
            <a:r>
              <a:rPr lang="en-US" dirty="0"/>
              <a:t>Need training of:</a:t>
            </a:r>
          </a:p>
          <a:p>
            <a:pPr lvl="1"/>
            <a:r>
              <a:rPr lang="en-US" dirty="0"/>
              <a:t>Definition of “sexual harassment”</a:t>
            </a:r>
          </a:p>
          <a:p>
            <a:pPr lvl="1"/>
            <a:r>
              <a:rPr lang="en-US" dirty="0"/>
              <a:t>Scope of school’s education program or activity</a:t>
            </a:r>
          </a:p>
          <a:p>
            <a:pPr lvl="1"/>
            <a:r>
              <a:rPr lang="en-US" dirty="0"/>
              <a:t>Investigation and grievance process</a:t>
            </a:r>
          </a:p>
          <a:p>
            <a:pPr lvl="1"/>
            <a:r>
              <a:rPr lang="en-US" dirty="0"/>
              <a:t>Importance of serving impartially</a:t>
            </a:r>
          </a:p>
          <a:p>
            <a:pPr lvl="1"/>
            <a:r>
              <a:rPr lang="en-US" dirty="0"/>
              <a:t>Avoiding conflict of interest and bias</a:t>
            </a:r>
          </a:p>
          <a:p>
            <a:pPr lvl="1"/>
            <a:r>
              <a:rPr lang="en-US" dirty="0"/>
              <a:t>Technology used for live hearing</a:t>
            </a:r>
          </a:p>
          <a:p>
            <a:pPr lvl="1"/>
            <a:r>
              <a:rPr lang="en-US" dirty="0"/>
              <a:t>Rape Shield Protections</a:t>
            </a:r>
          </a:p>
        </p:txBody>
      </p:sp>
    </p:spTree>
    <p:extLst>
      <p:ext uri="{BB962C8B-B14F-4D97-AF65-F5344CB8AC3E}">
        <p14:creationId xmlns:p14="http://schemas.microsoft.com/office/powerpoint/2010/main" val="21207437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C4B4A-139E-4A9C-8FEC-6C384BBB0BD1}"/>
              </a:ext>
            </a:extLst>
          </p:cNvPr>
          <p:cNvSpPr>
            <a:spLocks noGrp="1"/>
          </p:cNvSpPr>
          <p:nvPr>
            <p:ph type="ctrTitle"/>
          </p:nvPr>
        </p:nvSpPr>
        <p:spPr>
          <a:xfrm>
            <a:off x="685800" y="2693987"/>
            <a:ext cx="7772400" cy="1470025"/>
          </a:xfrm>
        </p:spPr>
        <p:txBody>
          <a:bodyPr/>
          <a:lstStyle/>
          <a:p>
            <a:r>
              <a:rPr lang="en-US" b="1" dirty="0"/>
              <a:t>Prohibited Retaliation</a:t>
            </a:r>
          </a:p>
        </p:txBody>
      </p:sp>
    </p:spTree>
    <p:extLst>
      <p:ext uri="{BB962C8B-B14F-4D97-AF65-F5344CB8AC3E}">
        <p14:creationId xmlns:p14="http://schemas.microsoft.com/office/powerpoint/2010/main" val="244912375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86C4C-0DAD-4EF9-84AE-52C48BC3BB96}"/>
              </a:ext>
            </a:extLst>
          </p:cNvPr>
          <p:cNvSpPr>
            <a:spLocks noGrp="1"/>
          </p:cNvSpPr>
          <p:nvPr>
            <p:ph type="title"/>
          </p:nvPr>
        </p:nvSpPr>
        <p:spPr/>
        <p:txBody>
          <a:bodyPr/>
          <a:lstStyle/>
          <a:p>
            <a:r>
              <a:rPr lang="en-US" dirty="0"/>
              <a:t>Prohibited Retaliation</a:t>
            </a:r>
          </a:p>
        </p:txBody>
      </p:sp>
      <p:sp>
        <p:nvSpPr>
          <p:cNvPr id="4" name="Text Placeholder 3">
            <a:extLst>
              <a:ext uri="{FF2B5EF4-FFF2-40B4-BE49-F238E27FC236}">
                <a16:creationId xmlns:a16="http://schemas.microsoft.com/office/drawing/2014/main" id="{850ADE1B-C724-442A-B79E-AB50A885D7A2}"/>
              </a:ext>
            </a:extLst>
          </p:cNvPr>
          <p:cNvSpPr>
            <a:spLocks noGrp="1"/>
          </p:cNvSpPr>
          <p:nvPr>
            <p:ph type="body" sz="quarter" idx="10"/>
          </p:nvPr>
        </p:nvSpPr>
        <p:spPr/>
        <p:txBody>
          <a:bodyPr>
            <a:normAutofit fontScale="92500"/>
          </a:bodyPr>
          <a:lstStyle/>
          <a:p>
            <a:r>
              <a:rPr lang="en-US" dirty="0"/>
              <a:t>Cannot charge employee with code of conduct violations that arise from facts of report or formal complaint</a:t>
            </a:r>
          </a:p>
          <a:p>
            <a:r>
              <a:rPr lang="en-US" dirty="0"/>
              <a:t>Must keep confidential identity of complainant, respondents, and witnesses</a:t>
            </a:r>
          </a:p>
          <a:p>
            <a:pPr lvl="1"/>
            <a:r>
              <a:rPr lang="en-US" dirty="0"/>
              <a:t>Exception FERPA</a:t>
            </a:r>
          </a:p>
          <a:p>
            <a:r>
              <a:rPr lang="en-US" dirty="0"/>
              <a:t>Can charge an employee with code of conduct violation for making materially false statement in bad faith during grievance process</a:t>
            </a:r>
          </a:p>
        </p:txBody>
      </p:sp>
    </p:spTree>
    <p:extLst>
      <p:ext uri="{BB962C8B-B14F-4D97-AF65-F5344CB8AC3E}">
        <p14:creationId xmlns:p14="http://schemas.microsoft.com/office/powerpoint/2010/main" val="204649336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3987"/>
            <a:ext cx="7772400" cy="1470025"/>
          </a:xfrm>
        </p:spPr>
        <p:txBody>
          <a:bodyPr/>
          <a:lstStyle/>
          <a:p>
            <a:pPr algn="ctr"/>
            <a:r>
              <a:rPr lang="en-US" dirty="0">
                <a:latin typeface="+mn-lt"/>
              </a:rPr>
              <a:t/>
            </a:r>
            <a:br>
              <a:rPr lang="en-US" dirty="0">
                <a:latin typeface="+mn-lt"/>
              </a:rPr>
            </a:br>
            <a:endParaRPr lang="en-US" dirty="0">
              <a:latin typeface="+mn-lt"/>
            </a:endParaRPr>
          </a:p>
        </p:txBody>
      </p:sp>
      <p:sp>
        <p:nvSpPr>
          <p:cNvPr id="2" name="Rectangle 1">
            <a:extLst>
              <a:ext uri="{FF2B5EF4-FFF2-40B4-BE49-F238E27FC236}">
                <a16:creationId xmlns:a16="http://schemas.microsoft.com/office/drawing/2014/main" id="{754509D3-B46E-4C40-9D8B-573B0D456851}"/>
              </a:ext>
            </a:extLst>
          </p:cNvPr>
          <p:cNvSpPr/>
          <p:nvPr/>
        </p:nvSpPr>
        <p:spPr>
          <a:xfrm>
            <a:off x="344349" y="2875001"/>
            <a:ext cx="8455302" cy="1107996"/>
          </a:xfrm>
          <a:prstGeom prst="rect">
            <a:avLst/>
          </a:prstGeom>
        </p:spPr>
        <p:txBody>
          <a:bodyPr wrap="square">
            <a:spAutoFit/>
          </a:bodyPr>
          <a:lstStyle/>
          <a:p>
            <a:pPr lvl="0" algn="ctr"/>
            <a:r>
              <a:rPr lang="en-US" sz="4800" b="1" dirty="0">
                <a:solidFill>
                  <a:prstClr val="white"/>
                </a:solidFill>
              </a:rPr>
              <a:t>Questions?</a:t>
            </a:r>
          </a:p>
          <a:p>
            <a:pPr algn="ctr"/>
            <a:endParaRPr lang="en-US" dirty="0"/>
          </a:p>
        </p:txBody>
      </p:sp>
    </p:spTree>
    <p:extLst>
      <p:ext uri="{BB962C8B-B14F-4D97-AF65-F5344CB8AC3E}">
        <p14:creationId xmlns:p14="http://schemas.microsoft.com/office/powerpoint/2010/main" val="46738391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6700" y="4823557"/>
          <a:ext cx="8601075" cy="1473611"/>
        </p:xfrm>
        <a:graphic>
          <a:graphicData uri="http://schemas.openxmlformats.org/drawingml/2006/table">
            <a:tbl>
              <a:tblPr firstRow="1" firstCol="1" bandRow="1"/>
              <a:tblGrid>
                <a:gridCol w="22288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314575">
                  <a:extLst>
                    <a:ext uri="{9D8B030D-6E8A-4147-A177-3AD203B41FA5}">
                      <a16:colId xmlns:a16="http://schemas.microsoft.com/office/drawing/2014/main" val="20003"/>
                    </a:ext>
                  </a:extLst>
                </a:gridCol>
              </a:tblGrid>
              <a:tr h="924297">
                <a:tc>
                  <a:txBody>
                    <a:bodyPr/>
                    <a:lstStyle/>
                    <a:p>
                      <a:pPr marL="274320" marR="274320">
                        <a:lnSpc>
                          <a:spcPct val="115000"/>
                        </a:lnSpc>
                        <a:spcBef>
                          <a:spcPts val="0"/>
                        </a:spcBef>
                        <a:spcAft>
                          <a:spcPts val="0"/>
                        </a:spcAft>
                      </a:pPr>
                      <a:r>
                        <a:rPr lang="en-US" sz="1600" b="1" dirty="0">
                          <a:solidFill>
                            <a:schemeClr val="bg1"/>
                          </a:solidFill>
                          <a:effectLst/>
                          <a:latin typeface="Times New Roman"/>
                          <a:ea typeface="Times New Roman"/>
                          <a:cs typeface="Times New Roman"/>
                        </a:rPr>
                        <a:t>Fergus Falls </a:t>
                      </a:r>
                      <a:endParaRPr lang="en-US" sz="1600" dirty="0">
                        <a:solidFill>
                          <a:schemeClr val="bg1"/>
                        </a:solidFill>
                        <a:effectLst/>
                        <a:latin typeface="Times New Roman"/>
                        <a:ea typeface="Times New Roman"/>
                        <a:cs typeface="Times New Roman"/>
                      </a:endParaRPr>
                    </a:p>
                    <a:p>
                      <a:pPr marL="274320" marR="0">
                        <a:lnSpc>
                          <a:spcPct val="115000"/>
                        </a:lnSpc>
                        <a:spcBef>
                          <a:spcPts val="0"/>
                        </a:spcBef>
                        <a:spcAft>
                          <a:spcPts val="0"/>
                        </a:spcAft>
                      </a:pPr>
                      <a:r>
                        <a:rPr lang="en-US" sz="1600" dirty="0">
                          <a:solidFill>
                            <a:schemeClr val="bg1"/>
                          </a:solidFill>
                          <a:effectLst/>
                          <a:latin typeface="Times New Roman"/>
                          <a:ea typeface="Times New Roman"/>
                          <a:cs typeface="Times New Roman"/>
                        </a:rPr>
                        <a:t>110 North Mill Street</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Fergus Falls, MN 56537</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Phone: 218-736-5493</a:t>
                      </a:r>
                    </a:p>
                  </a:txBody>
                  <a:tcPr marL="47005" marR="47005" marT="47005" marB="47005">
                    <a:lnL>
                      <a:noFill/>
                    </a:lnL>
                    <a:lnR>
                      <a:noFill/>
                    </a:lnR>
                    <a:lnT>
                      <a:noFill/>
                    </a:lnT>
                    <a:lnB>
                      <a:noFill/>
                    </a:lnB>
                  </a:tcPr>
                </a:tc>
                <a:tc>
                  <a:txBody>
                    <a:bodyPr/>
                    <a:lstStyle/>
                    <a:p>
                      <a:pPr marL="67945" marR="274320">
                        <a:lnSpc>
                          <a:spcPct val="115000"/>
                        </a:lnSpc>
                        <a:spcBef>
                          <a:spcPts val="0"/>
                        </a:spcBef>
                        <a:spcAft>
                          <a:spcPts val="0"/>
                        </a:spcAft>
                      </a:pPr>
                      <a:r>
                        <a:rPr lang="en-US" sz="1600" b="1" dirty="0">
                          <a:solidFill>
                            <a:schemeClr val="bg1"/>
                          </a:solidFill>
                          <a:effectLst/>
                          <a:latin typeface="Times New Roman"/>
                          <a:ea typeface="Times New Roman"/>
                          <a:cs typeface="Times New Roman"/>
                        </a:rPr>
                        <a:t>Wadena </a:t>
                      </a:r>
                      <a:endParaRPr lang="en-US" sz="1600" dirty="0">
                        <a:solidFill>
                          <a:schemeClr val="bg1"/>
                        </a:solidFill>
                        <a:effectLst/>
                        <a:latin typeface="Times New Roman"/>
                        <a:ea typeface="Times New Roman"/>
                        <a:cs typeface="Times New Roman"/>
                      </a:endParaRPr>
                    </a:p>
                    <a:p>
                      <a:pPr marL="67945" marR="0">
                        <a:lnSpc>
                          <a:spcPct val="115000"/>
                        </a:lnSpc>
                        <a:spcBef>
                          <a:spcPts val="0"/>
                        </a:spcBef>
                        <a:spcAft>
                          <a:spcPts val="0"/>
                        </a:spcAft>
                      </a:pPr>
                      <a:r>
                        <a:rPr lang="en-US" sz="1600" dirty="0">
                          <a:solidFill>
                            <a:schemeClr val="bg1"/>
                          </a:solidFill>
                          <a:effectLst/>
                          <a:latin typeface="Times New Roman"/>
                          <a:ea typeface="Times New Roman"/>
                          <a:cs typeface="Times New Roman"/>
                        </a:rPr>
                        <a:t>7 Colfax Avenue</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Wadena, MN 56482</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Phone: 218-631-1400</a:t>
                      </a:r>
                    </a:p>
                  </a:txBody>
                  <a:tcPr marL="47005" marR="47005" marT="47005" marB="47005">
                    <a:lnL>
                      <a:noFill/>
                    </a:lnL>
                    <a:lnR>
                      <a:noFill/>
                    </a:lnR>
                    <a:lnT>
                      <a:noFill/>
                    </a:lnT>
                    <a:lnB>
                      <a:noFill/>
                    </a:lnB>
                  </a:tcPr>
                </a:tc>
                <a:tc>
                  <a:txBody>
                    <a:bodyPr/>
                    <a:lstStyle/>
                    <a:p>
                      <a:pPr marL="0" marR="274320">
                        <a:lnSpc>
                          <a:spcPct val="115000"/>
                        </a:lnSpc>
                        <a:spcBef>
                          <a:spcPts val="0"/>
                        </a:spcBef>
                        <a:spcAft>
                          <a:spcPts val="0"/>
                        </a:spcAft>
                      </a:pPr>
                      <a:r>
                        <a:rPr lang="en-US" sz="1600" b="1" dirty="0">
                          <a:solidFill>
                            <a:schemeClr val="bg1"/>
                          </a:solidFill>
                          <a:effectLst/>
                          <a:latin typeface="Times New Roman"/>
                          <a:ea typeface="Times New Roman"/>
                          <a:cs typeface="Times New Roman"/>
                        </a:rPr>
                        <a:t>Detroit Lakes </a:t>
                      </a:r>
                      <a:endParaRPr lang="en-US" sz="1600" dirty="0">
                        <a:solidFill>
                          <a:schemeClr val="bg1"/>
                        </a:solidFill>
                        <a:effectLst/>
                        <a:latin typeface="Times New Roman"/>
                        <a:ea typeface="Times New Roman"/>
                        <a:cs typeface="Times New Roman"/>
                      </a:endParaRPr>
                    </a:p>
                    <a:p>
                      <a:pPr marL="0" marR="0">
                        <a:lnSpc>
                          <a:spcPct val="115000"/>
                        </a:lnSpc>
                        <a:spcBef>
                          <a:spcPts val="0"/>
                        </a:spcBef>
                        <a:spcAft>
                          <a:spcPts val="0"/>
                        </a:spcAft>
                        <a:tabLst>
                          <a:tab pos="1666240" algn="l"/>
                        </a:tabLst>
                      </a:pPr>
                      <a:r>
                        <a:rPr lang="en-US" sz="1600" dirty="0">
                          <a:solidFill>
                            <a:schemeClr val="bg1"/>
                          </a:solidFill>
                          <a:effectLst/>
                          <a:latin typeface="Times New Roman"/>
                          <a:ea typeface="Times New Roman"/>
                          <a:cs typeface="Times New Roman"/>
                        </a:rPr>
                        <a:t>903 Washington Ave</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Detroit Lakes, MN 56501</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Phone: 218-847-4858</a:t>
                      </a:r>
                    </a:p>
                  </a:txBody>
                  <a:tcPr marL="47005" marR="47005" marT="47005" marB="47005">
                    <a:lnL>
                      <a:noFill/>
                    </a:lnL>
                    <a:lnR>
                      <a:noFill/>
                    </a:lnR>
                    <a:lnT>
                      <a:noFill/>
                    </a:lnT>
                    <a:lnB>
                      <a:noFill/>
                    </a:lnB>
                  </a:tcPr>
                </a:tc>
                <a:tc>
                  <a:txBody>
                    <a:bodyPr/>
                    <a:lstStyle/>
                    <a:p>
                      <a:pPr marL="0" marR="274320">
                        <a:lnSpc>
                          <a:spcPct val="115000"/>
                        </a:lnSpc>
                        <a:spcBef>
                          <a:spcPts val="0"/>
                        </a:spcBef>
                        <a:spcAft>
                          <a:spcPts val="0"/>
                        </a:spcAft>
                      </a:pPr>
                      <a:r>
                        <a:rPr lang="en-US" sz="1600" b="1" dirty="0">
                          <a:solidFill>
                            <a:schemeClr val="bg1"/>
                          </a:solidFill>
                          <a:effectLst/>
                          <a:latin typeface="Times New Roman"/>
                          <a:ea typeface="Times New Roman"/>
                          <a:cs typeface="Times New Roman"/>
                        </a:rPr>
                        <a:t>Alexandria </a:t>
                      </a:r>
                      <a:endParaRPr lang="en-US" sz="1600" dirty="0">
                        <a:solidFill>
                          <a:schemeClr val="bg1"/>
                        </a:solidFill>
                        <a:effectLst/>
                        <a:latin typeface="Times New Roman"/>
                        <a:ea typeface="Times New Roman"/>
                        <a:cs typeface="Times New Roman"/>
                      </a:endParaRPr>
                    </a:p>
                    <a:p>
                      <a:pPr marL="0" marR="92075">
                        <a:lnSpc>
                          <a:spcPct val="115000"/>
                        </a:lnSpc>
                        <a:spcBef>
                          <a:spcPts val="0"/>
                        </a:spcBef>
                        <a:spcAft>
                          <a:spcPts val="0"/>
                        </a:spcAft>
                      </a:pPr>
                      <a:r>
                        <a:rPr lang="en-US" sz="1600" dirty="0">
                          <a:solidFill>
                            <a:schemeClr val="bg1"/>
                          </a:solidFill>
                          <a:effectLst/>
                          <a:latin typeface="Times New Roman"/>
                          <a:ea typeface="Times New Roman"/>
                          <a:cs typeface="Times New Roman"/>
                        </a:rPr>
                        <a:t>203 22nd Avenue West</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Alexandria, MN 56308</a:t>
                      </a:r>
                      <a:br>
                        <a:rPr lang="en-US" sz="1600" dirty="0">
                          <a:solidFill>
                            <a:schemeClr val="bg1"/>
                          </a:solidFill>
                          <a:effectLst/>
                          <a:latin typeface="Times New Roman"/>
                          <a:ea typeface="Times New Roman"/>
                          <a:cs typeface="Times New Roman"/>
                        </a:rPr>
                      </a:br>
                      <a:r>
                        <a:rPr lang="en-US" sz="1600" dirty="0">
                          <a:solidFill>
                            <a:schemeClr val="bg1"/>
                          </a:solidFill>
                          <a:effectLst/>
                          <a:latin typeface="Times New Roman"/>
                          <a:ea typeface="Times New Roman"/>
                          <a:cs typeface="Times New Roman"/>
                        </a:rPr>
                        <a:t>Phone: 320-759-3143</a:t>
                      </a:r>
                    </a:p>
                  </a:txBody>
                  <a:tcPr marL="47005" marR="47005" marT="47005" marB="47005">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04002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4557A-95CE-48A0-B0D7-EDB1A71486E2}"/>
              </a:ext>
            </a:extLst>
          </p:cNvPr>
          <p:cNvSpPr>
            <a:spLocks noGrp="1"/>
          </p:cNvSpPr>
          <p:nvPr>
            <p:ph type="ctrTitle"/>
          </p:nvPr>
        </p:nvSpPr>
        <p:spPr>
          <a:xfrm>
            <a:off x="685800" y="2693987"/>
            <a:ext cx="7772400" cy="1470025"/>
          </a:xfrm>
        </p:spPr>
        <p:txBody>
          <a:bodyPr/>
          <a:lstStyle/>
          <a:p>
            <a:r>
              <a:rPr lang="en-US" b="1" dirty="0"/>
              <a:t>Sexual Harassment</a:t>
            </a:r>
          </a:p>
        </p:txBody>
      </p:sp>
    </p:spTree>
    <p:extLst>
      <p:ext uri="{BB962C8B-B14F-4D97-AF65-F5344CB8AC3E}">
        <p14:creationId xmlns:p14="http://schemas.microsoft.com/office/powerpoint/2010/main" val="271472109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C9BF-C23F-40D9-A960-8CB3E622FBB6}"/>
              </a:ext>
            </a:extLst>
          </p:cNvPr>
          <p:cNvSpPr>
            <a:spLocks noGrp="1"/>
          </p:cNvSpPr>
          <p:nvPr>
            <p:ph type="title"/>
          </p:nvPr>
        </p:nvSpPr>
        <p:spPr/>
        <p:txBody>
          <a:bodyPr/>
          <a:lstStyle/>
          <a:p>
            <a:r>
              <a:rPr lang="en-US" dirty="0"/>
              <a:t>Sexual Harassment</a:t>
            </a:r>
          </a:p>
        </p:txBody>
      </p:sp>
      <p:sp>
        <p:nvSpPr>
          <p:cNvPr id="3" name="Text Placeholder 2">
            <a:extLst>
              <a:ext uri="{FF2B5EF4-FFF2-40B4-BE49-F238E27FC236}">
                <a16:creationId xmlns:a16="http://schemas.microsoft.com/office/drawing/2014/main" id="{752E3ABA-B652-45E7-86D6-B232B97C1EF5}"/>
              </a:ext>
            </a:extLst>
          </p:cNvPr>
          <p:cNvSpPr>
            <a:spLocks noGrp="1"/>
          </p:cNvSpPr>
          <p:nvPr>
            <p:ph type="body" sz="quarter" idx="10"/>
          </p:nvPr>
        </p:nvSpPr>
        <p:spPr>
          <a:xfrm>
            <a:off x="554018" y="2086875"/>
            <a:ext cx="7869219" cy="3958923"/>
          </a:xfrm>
        </p:spPr>
        <p:txBody>
          <a:bodyPr/>
          <a:lstStyle/>
          <a:p>
            <a:r>
              <a:rPr lang="en-US" dirty="0"/>
              <a:t>Old definition used for Title IX:</a:t>
            </a:r>
          </a:p>
          <a:p>
            <a:pPr lvl="1"/>
            <a:r>
              <a:rPr lang="en-US" dirty="0"/>
              <a:t>“unwelcome conduct of a sexual nature” that included “unwelcome sexual advances, requests for sexual favors, and other verbal, nonverbal, or physical conduct of a sexual nature.” OCR Guidance for Title IX</a:t>
            </a:r>
          </a:p>
        </p:txBody>
      </p:sp>
    </p:spTree>
    <p:extLst>
      <p:ext uri="{BB962C8B-B14F-4D97-AF65-F5344CB8AC3E}">
        <p14:creationId xmlns:p14="http://schemas.microsoft.com/office/powerpoint/2010/main" val="173616186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59280"/>
            <a:ext cx="8229600" cy="830110"/>
          </a:xfrm>
        </p:spPr>
        <p:txBody>
          <a:bodyPr/>
          <a:lstStyle/>
          <a:p>
            <a:r>
              <a:rPr lang="en-US" dirty="0"/>
              <a:t>Sexual Harassment</a:t>
            </a:r>
          </a:p>
        </p:txBody>
      </p:sp>
      <p:sp>
        <p:nvSpPr>
          <p:cNvPr id="3" name="Text Placeholder 2"/>
          <p:cNvSpPr>
            <a:spLocks noGrp="1"/>
          </p:cNvSpPr>
          <p:nvPr>
            <p:ph type="body" sz="quarter" idx="10"/>
          </p:nvPr>
        </p:nvSpPr>
        <p:spPr>
          <a:xfrm>
            <a:off x="457199" y="1784006"/>
            <a:ext cx="8342555" cy="4864069"/>
          </a:xfrm>
        </p:spPr>
        <p:txBody>
          <a:bodyPr>
            <a:normAutofit/>
          </a:bodyPr>
          <a:lstStyle/>
          <a:p>
            <a:r>
              <a:rPr lang="en-US" dirty="0"/>
              <a:t>New Title IX defines Sexual Harassment as:</a:t>
            </a:r>
          </a:p>
          <a:p>
            <a:pPr lvl="1"/>
            <a:r>
              <a:rPr lang="en-US" dirty="0"/>
              <a:t>An employee of the recipient conditioning the provision of an aid, benefit, or service of the recipient on an individual’s participation in unwelcome sexual conduct;</a:t>
            </a:r>
          </a:p>
          <a:p>
            <a:pPr lvl="1"/>
            <a:r>
              <a:rPr lang="en-US" dirty="0"/>
              <a:t>Unwelcome conduct on the basis of sex that is so severe, pervasive, and objectively offensive that it effectively denies a person equal access to the recipient’s education program or activity; or</a:t>
            </a:r>
          </a:p>
          <a:p>
            <a:pPr lvl="1"/>
            <a:r>
              <a:rPr lang="en-US" dirty="0"/>
              <a:t>Sexual assault, as defined in 34 C.F.R. 668.46(a)</a:t>
            </a:r>
          </a:p>
          <a:p>
            <a:pPr marL="1371600" lvl="3" indent="0">
              <a:buNone/>
            </a:pPr>
            <a:r>
              <a:rPr lang="en-US" dirty="0"/>
              <a:t>								34 C.F.R. §106.30</a:t>
            </a:r>
          </a:p>
          <a:p>
            <a:pPr lvl="1"/>
            <a:endParaRPr lang="en-US" dirty="0"/>
          </a:p>
          <a:p>
            <a:pPr lvl="1"/>
            <a:endParaRPr lang="en-US" dirty="0"/>
          </a:p>
          <a:p>
            <a:endParaRPr lang="en-US" dirty="0"/>
          </a:p>
        </p:txBody>
      </p:sp>
    </p:spTree>
    <p:extLst>
      <p:ext uri="{BB962C8B-B14F-4D97-AF65-F5344CB8AC3E}">
        <p14:creationId xmlns:p14="http://schemas.microsoft.com/office/powerpoint/2010/main" val="38758617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5D0E-714C-4BF8-B678-FD1FCA632283}"/>
              </a:ext>
            </a:extLst>
          </p:cNvPr>
          <p:cNvSpPr>
            <a:spLocks noGrp="1"/>
          </p:cNvSpPr>
          <p:nvPr>
            <p:ph type="title"/>
          </p:nvPr>
        </p:nvSpPr>
        <p:spPr/>
        <p:txBody>
          <a:bodyPr/>
          <a:lstStyle/>
          <a:p>
            <a:r>
              <a:rPr lang="en-US" dirty="0"/>
              <a:t>Sexual Harassment</a:t>
            </a:r>
          </a:p>
        </p:txBody>
      </p:sp>
      <p:sp>
        <p:nvSpPr>
          <p:cNvPr id="3" name="Text Placeholder 2">
            <a:extLst>
              <a:ext uri="{FF2B5EF4-FFF2-40B4-BE49-F238E27FC236}">
                <a16:creationId xmlns:a16="http://schemas.microsoft.com/office/drawing/2014/main" id="{22991B17-253B-4143-9DB0-A09602D194DA}"/>
              </a:ext>
            </a:extLst>
          </p:cNvPr>
          <p:cNvSpPr>
            <a:spLocks noGrp="1"/>
          </p:cNvSpPr>
          <p:nvPr>
            <p:ph type="body" sz="quarter" idx="10"/>
          </p:nvPr>
        </p:nvSpPr>
        <p:spPr>
          <a:xfrm>
            <a:off x="822960" y="2302029"/>
            <a:ext cx="7761642" cy="3829830"/>
          </a:xfrm>
        </p:spPr>
        <p:txBody>
          <a:bodyPr/>
          <a:lstStyle/>
          <a:p>
            <a:r>
              <a:rPr lang="en-US" dirty="0"/>
              <a:t>If the formal complaint does not meet this new definition, a complaint </a:t>
            </a:r>
            <a:r>
              <a:rPr lang="en-US" b="1" dirty="0"/>
              <a:t>must be </a:t>
            </a:r>
            <a:r>
              <a:rPr lang="en-US" dirty="0"/>
              <a:t>dismissed with respect to whether it constitutes sexual harassment under Title IX.</a:t>
            </a:r>
          </a:p>
          <a:p>
            <a:pPr marL="914400" lvl="2" indent="0">
              <a:buNone/>
            </a:pPr>
            <a:r>
              <a:rPr lang="en-US" dirty="0"/>
              <a:t>34 C.F.R. 106.45(b)(2)(B)(3).</a:t>
            </a:r>
          </a:p>
        </p:txBody>
      </p:sp>
    </p:spTree>
    <p:extLst>
      <p:ext uri="{BB962C8B-B14F-4D97-AF65-F5344CB8AC3E}">
        <p14:creationId xmlns:p14="http://schemas.microsoft.com/office/powerpoint/2010/main" val="326110428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ED2C4-61FD-4844-A188-D6F289C9AB1C}"/>
              </a:ext>
            </a:extLst>
          </p:cNvPr>
          <p:cNvSpPr>
            <a:spLocks noGrp="1"/>
          </p:cNvSpPr>
          <p:nvPr>
            <p:ph type="ctrTitle"/>
          </p:nvPr>
        </p:nvSpPr>
        <p:spPr>
          <a:xfrm>
            <a:off x="685800" y="2693987"/>
            <a:ext cx="7772400" cy="1470025"/>
          </a:xfrm>
        </p:spPr>
        <p:txBody>
          <a:bodyPr/>
          <a:lstStyle/>
          <a:p>
            <a:r>
              <a:rPr lang="en-US" b="1" dirty="0"/>
              <a:t>Title IX Coordinator</a:t>
            </a:r>
          </a:p>
        </p:txBody>
      </p:sp>
    </p:spTree>
    <p:extLst>
      <p:ext uri="{BB962C8B-B14F-4D97-AF65-F5344CB8AC3E}">
        <p14:creationId xmlns:p14="http://schemas.microsoft.com/office/powerpoint/2010/main" val="1644366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A2B2-D2ED-4C12-87FB-EFE418CFD114}"/>
              </a:ext>
            </a:extLst>
          </p:cNvPr>
          <p:cNvSpPr>
            <a:spLocks noGrp="1"/>
          </p:cNvSpPr>
          <p:nvPr>
            <p:ph type="title"/>
          </p:nvPr>
        </p:nvSpPr>
        <p:spPr/>
        <p:txBody>
          <a:bodyPr/>
          <a:lstStyle/>
          <a:p>
            <a:r>
              <a:rPr lang="en-US" dirty="0"/>
              <a:t> Title IX Coordinator</a:t>
            </a:r>
          </a:p>
        </p:txBody>
      </p:sp>
      <p:sp>
        <p:nvSpPr>
          <p:cNvPr id="3" name="Text Placeholder 2">
            <a:extLst>
              <a:ext uri="{FF2B5EF4-FFF2-40B4-BE49-F238E27FC236}">
                <a16:creationId xmlns:a16="http://schemas.microsoft.com/office/drawing/2014/main" id="{926F9D84-8EE5-4F09-B7E5-9D0E7791FB0F}"/>
              </a:ext>
            </a:extLst>
          </p:cNvPr>
          <p:cNvSpPr>
            <a:spLocks noGrp="1"/>
          </p:cNvSpPr>
          <p:nvPr>
            <p:ph type="body" sz="quarter" idx="10"/>
          </p:nvPr>
        </p:nvSpPr>
        <p:spPr/>
        <p:txBody>
          <a:bodyPr>
            <a:normAutofit lnSpcReduction="10000"/>
          </a:bodyPr>
          <a:lstStyle/>
          <a:p>
            <a:r>
              <a:rPr lang="en-US" dirty="0"/>
              <a:t>Notify applicants for admission and employment, parents, students, and all unions of the name of employee designated as the Title IX Coordinator</a:t>
            </a:r>
          </a:p>
          <a:p>
            <a:r>
              <a:rPr lang="en-US" dirty="0"/>
              <a:t>Notify all of existence of grievance procedure/policy</a:t>
            </a:r>
          </a:p>
          <a:p>
            <a:r>
              <a:rPr lang="en-US" dirty="0"/>
              <a:t>Prominently display contact info in Title IX policy including on website and/or in handbook</a:t>
            </a:r>
          </a:p>
          <a:p>
            <a:pPr marL="1828800" lvl="4" indent="0">
              <a:buNone/>
            </a:pPr>
            <a:r>
              <a:rPr lang="en-US" dirty="0"/>
              <a:t>				34 C.F.R. §106.8</a:t>
            </a:r>
          </a:p>
        </p:txBody>
      </p:sp>
    </p:spTree>
    <p:extLst>
      <p:ext uri="{BB962C8B-B14F-4D97-AF65-F5344CB8AC3E}">
        <p14:creationId xmlns:p14="http://schemas.microsoft.com/office/powerpoint/2010/main" val="4209040207"/>
      </p:ext>
    </p:extLst>
  </p:cSld>
  <p:clrMapOvr>
    <a:masterClrMapping/>
  </p:clrMapOvr>
  <p:transition spd="slow">
    <p:fade/>
  </p:transition>
</p:sld>
</file>

<file path=ppt/theme/theme1.xml><?xml version="1.0" encoding="utf-8"?>
<a:theme xmlns:a="http://schemas.openxmlformats.org/drawingml/2006/main" name="BSU_PowerPoint_Template_Op1_C">
  <a:themeElements>
    <a:clrScheme name="Custom 78">
      <a:dk1>
        <a:sysClr val="windowText" lastClr="000000"/>
      </a:dk1>
      <a:lt1>
        <a:sysClr val="window" lastClr="FFFFFF"/>
      </a:lt1>
      <a:dk2>
        <a:srgbClr val="154F37"/>
      </a:dk2>
      <a:lt2>
        <a:srgbClr val="EEECE1"/>
      </a:lt2>
      <a:accent1>
        <a:srgbClr val="5A001A"/>
      </a:accent1>
      <a:accent2>
        <a:srgbClr val="393531"/>
      </a:accent2>
      <a:accent3>
        <a:srgbClr val="684E14"/>
      </a:accent3>
      <a:accent4>
        <a:srgbClr val="4D4B48"/>
      </a:accent4>
      <a:accent5>
        <a:srgbClr val="000000"/>
      </a:accent5>
      <a:accent6>
        <a:srgbClr val="000000"/>
      </a:accent6>
      <a:hlink>
        <a:srgbClr val="005A9A"/>
      </a:hlink>
      <a:folHlink>
        <a:srgbClr val="1B45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51D5A862F30040B7D6E8A5A77A4D6C" ma:contentTypeVersion="9" ma:contentTypeDescription="Create a new document." ma:contentTypeScope="" ma:versionID="066f2ad668e1a9e771a79d9067cdab7e">
  <xsd:schema xmlns:xsd="http://www.w3.org/2001/XMLSchema" xmlns:xs="http://www.w3.org/2001/XMLSchema" xmlns:p="http://schemas.microsoft.com/office/2006/metadata/properties" xmlns:ns3="5d692ecf-6659-42c1-94b7-fd0e7666c1fa" targetNamespace="http://schemas.microsoft.com/office/2006/metadata/properties" ma:root="true" ma:fieldsID="a586db796d8baae1453cc4fb41a55560" ns3:_="">
    <xsd:import namespace="5d692ecf-6659-42c1-94b7-fd0e7666c1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92ecf-6659-42c1-94b7-fd0e7666c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78F1BF-3CAF-4D95-922C-0C3C7D4DD1AC}">
  <ds:schemaRefs>
    <ds:schemaRef ds:uri="http://schemas.microsoft.com/sharepoint/v3/contenttype/forms"/>
  </ds:schemaRefs>
</ds:datastoreItem>
</file>

<file path=customXml/itemProps2.xml><?xml version="1.0" encoding="utf-8"?>
<ds:datastoreItem xmlns:ds="http://schemas.openxmlformats.org/officeDocument/2006/customXml" ds:itemID="{AF2766F0-8111-4D9E-9D93-D91B8A7E7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92ecf-6659-42c1-94b7-fd0e7666c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F38402-D1F1-40A3-9950-1454AA7A4395}">
  <ds:schemaRefs>
    <ds:schemaRef ds:uri="http://schemas.microsoft.com/office/infopath/2007/PartnerControl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5d692ecf-6659-42c1-94b7-fd0e7666c1f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1129</TotalTime>
  <Words>1478</Words>
  <Application>Microsoft Office PowerPoint</Application>
  <PresentationFormat>On-screen Show (4:3)</PresentationFormat>
  <Paragraphs>207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Georgia</vt:lpstr>
      <vt:lpstr>Times New Roman</vt:lpstr>
      <vt:lpstr>BSU_PowerPoint_Template_Op1_C</vt:lpstr>
      <vt:lpstr>Title ix: Sexual Harassment</vt:lpstr>
      <vt:lpstr>PowerPoint Presentation</vt:lpstr>
      <vt:lpstr>Purpose </vt:lpstr>
      <vt:lpstr>Sexual Harassment</vt:lpstr>
      <vt:lpstr>Sexual Harassment</vt:lpstr>
      <vt:lpstr>Sexual Harassment</vt:lpstr>
      <vt:lpstr>Sexual Harassment</vt:lpstr>
      <vt:lpstr>Title IX Coordinator</vt:lpstr>
      <vt:lpstr> Title IX Coordinator</vt:lpstr>
      <vt:lpstr>When a School Must Respond</vt:lpstr>
      <vt:lpstr>When a School Must Respond Continued</vt:lpstr>
      <vt:lpstr>A Fair Grievance Process</vt:lpstr>
      <vt:lpstr>A Fair Grievance Process: Complaint</vt:lpstr>
      <vt:lpstr>A Fair Grievance Process: Complaint Continued</vt:lpstr>
      <vt:lpstr>A Fair Grievance Process: Standard of Proof</vt:lpstr>
      <vt:lpstr>A Fair Grievance Process: Notice Requirements</vt:lpstr>
      <vt:lpstr>A Fair Grievance Process: Compliance with FERPA</vt:lpstr>
      <vt:lpstr>Investigation</vt:lpstr>
      <vt:lpstr>Investigative Process</vt:lpstr>
      <vt:lpstr>Investigative Process</vt:lpstr>
      <vt:lpstr>Investigative Process</vt:lpstr>
      <vt:lpstr>Determination of Responsibility</vt:lpstr>
      <vt:lpstr>Determinations Of Responsibility</vt:lpstr>
      <vt:lpstr>Determinations Of Responsibility</vt:lpstr>
      <vt:lpstr>Determinations Of Responsibility</vt:lpstr>
      <vt:lpstr>Determinations Of Responsibility</vt:lpstr>
      <vt:lpstr>Appeals</vt:lpstr>
      <vt:lpstr>Appeals</vt:lpstr>
      <vt:lpstr>Informal Resolution</vt:lpstr>
      <vt:lpstr>Informal Resolution</vt:lpstr>
      <vt:lpstr>Training</vt:lpstr>
      <vt:lpstr>New Training Requirements</vt:lpstr>
      <vt:lpstr>New Training Requirements</vt:lpstr>
      <vt:lpstr>Prohibited Retaliation</vt:lpstr>
      <vt:lpstr>Prohibited Retaliation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Wentworth</dc:creator>
  <cp:lastModifiedBy>Abby Polzine</cp:lastModifiedBy>
  <cp:revision>2</cp:revision>
  <cp:lastPrinted>2020-08-18T18:32:33Z</cp:lastPrinted>
  <dcterms:created xsi:type="dcterms:W3CDTF">2020-08-10T19:02:45Z</dcterms:created>
  <dcterms:modified xsi:type="dcterms:W3CDTF">2020-09-10T20:29:13Z</dcterms:modified>
</cp:coreProperties>
</file>